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_rels/presentation.xml.rels" ContentType="application/vnd.openxmlformats-package.relationships+xml"/>
  <Override PartName="/ppt/media/image56.png" ContentType="image/png"/>
  <Override PartName="/ppt/media/image55.png" ContentType="image/png"/>
  <Override PartName="/ppt/media/image54.png" ContentType="image/png"/>
  <Override PartName="/ppt/media/image53.png" ContentType="image/png"/>
  <Override PartName="/ppt/media/image52.png" ContentType="image/png"/>
  <Override PartName="/ppt/media/image35.png" ContentType="image/png"/>
  <Override PartName="/ppt/media/image5.png" ContentType="image/png"/>
  <Override PartName="/ppt/media/image17.png" ContentType="image/png"/>
  <Override PartName="/ppt/media/image28.png" ContentType="image/png"/>
  <Override PartName="/ppt/media/image34.png" ContentType="image/png"/>
  <Override PartName="/ppt/media/image4.png" ContentType="image/png"/>
  <Override PartName="/ppt/media/image16.png" ContentType="image/png"/>
  <Override PartName="/ppt/media/image27.png" ContentType="image/png"/>
  <Override PartName="/ppt/media/image33.png" ContentType="image/png"/>
  <Override PartName="/ppt/media/image3.png" ContentType="image/png"/>
  <Override PartName="/ppt/media/image15.png" ContentType="image/png"/>
  <Override PartName="/ppt/media/image32.png" ContentType="image/png"/>
  <Override PartName="/ppt/media/image2.png" ContentType="image/png"/>
  <Override PartName="/ppt/media/image14.png" ContentType="image/png"/>
  <Override PartName="/ppt/media/image26.png" ContentType="image/png"/>
  <Override PartName="/ppt/media/image63.png" ContentType="image/png"/>
  <Override PartName="/ppt/media/image25.png" ContentType="image/png"/>
  <Override PartName="/ppt/media/image62.png" ContentType="image/png"/>
  <Override PartName="/ppt/media/image60.png" ContentType="image/png"/>
  <Override PartName="/ppt/media/image23.png" ContentType="image/png"/>
  <Override PartName="/ppt/media/image58.png" ContentType="image/png"/>
  <Override PartName="/ppt/media/image21.png" ContentType="image/png"/>
  <Override PartName="/ppt/media/image22.png" ContentType="image/png"/>
  <Override PartName="/ppt/media/image59.png" ContentType="image/png"/>
  <Override PartName="/ppt/media/image57.png" ContentType="image/png"/>
  <Override PartName="/ppt/media/image20.png" ContentType="image/png"/>
  <Override PartName="/ppt/media/image61.png" ContentType="image/png"/>
  <Override PartName="/ppt/media/image24.png" ContentType="image/png"/>
  <Override PartName="/ppt/media/image31.png" ContentType="image/png"/>
  <Override PartName="/ppt/media/image10.png" ContentType="image/png"/>
  <Override PartName="/ppt/media/image47.png" ContentType="image/png"/>
  <Override PartName="/ppt/media/image29.png" ContentType="image/png"/>
  <Override PartName="/ppt/media/image18.png" ContentType="image/png"/>
  <Override PartName="/ppt/media/image6.png" ContentType="image/png"/>
  <Override PartName="/ppt/media/image36.png" ContentType="image/png"/>
  <Override PartName="/ppt/media/image11.png" ContentType="image/png"/>
  <Override PartName="/ppt/media/image48.png" ContentType="image/png"/>
  <Override PartName="/ppt/media/image19.png" ContentType="image/png"/>
  <Override PartName="/ppt/media/image7.png" ContentType="image/png"/>
  <Override PartName="/ppt/media/image37.png" ContentType="image/png"/>
  <Override PartName="/ppt/media/image12.png" ContentType="image/png"/>
  <Override PartName="/ppt/media/image49.png" ContentType="image/png"/>
  <Override PartName="/ppt/media/image8.png" ContentType="image/png"/>
  <Override PartName="/ppt/media/image38.png" ContentType="image/png"/>
  <Override PartName="/ppt/media/image1.png" ContentType="image/png"/>
  <Override PartName="/ppt/media/image13.png" ContentType="image/png"/>
  <Override PartName="/ppt/media/image9.png" ContentType="image/png"/>
  <Override PartName="/ppt/media/image64.jpeg" ContentType="image/jpeg"/>
  <Override PartName="/ppt/media/image39.png" ContentType="image/png"/>
  <Override PartName="/ppt/media/image30.png" ContentType="image/png"/>
  <Override PartName="/ppt/media/image40.png" ContentType="image/png"/>
  <Override PartName="/ppt/media/image41.png" ContentType="image/png"/>
  <Override PartName="/ppt/media/image42.png" ContentType="image/png"/>
  <Override PartName="/ppt/media/image43.png" ContentType="image/png"/>
  <Override PartName="/ppt/media/image44.png" ContentType="image/png"/>
  <Override PartName="/ppt/media/image45.png" ContentType="image/png"/>
  <Override PartName="/ppt/media/image46.png" ContentType="image/png"/>
  <Override PartName="/ppt/media/image50.png" ContentType="image/png"/>
  <Override PartName="/ppt/media/image51.png" ContentType="image/png"/>
  <Override PartName="/ppt/slideLayouts/_rels/slideLayout52.xml.rels" ContentType="application/vnd.openxmlformats-package.relationships+xml"/>
  <Override PartName="/ppt/slideLayouts/_rels/slideLayout14.xml.rels" ContentType="application/vnd.openxmlformats-package.relationships+xml"/>
  <Override PartName="/ppt/slideLayouts/_rels/slideLayout30.xml.rels" ContentType="application/vnd.openxmlformats-package.relationships+xml"/>
  <Override PartName="/ppt/slideLayouts/_rels/slideLayout38.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31.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32.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2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41.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2.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37.xml.rels" ContentType="application/vnd.openxmlformats-package.relationships+xml"/>
  <Override PartName="/ppt/slideLayouts/_rels/slideLayout44.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57.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8.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6.xml.rels" ContentType="application/vnd.openxmlformats-package.relationships+xml"/>
  <Override PartName="/ppt/slideLayouts/_rels/slideLayout53.xml.rels" ContentType="application/vnd.openxmlformats-package.relationships+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29.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59.xml" ContentType="application/vnd.openxmlformats-officedocument.presentationml.slideLayout+xml"/>
  <Override PartName="/ppt/slideLayouts/slideLayout22.xml" ContentType="application/vnd.openxmlformats-officedocument.presentationml.slideLayout+xml"/>
  <Override PartName="/ppt/slideLayouts/slideLayout28.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23.xml" ContentType="application/vnd.openxmlformats-officedocument.presentationml.slideLayout+xml"/>
  <Override PartName="/ppt/slideLayouts/slideLayout60.xml" ContentType="application/vnd.openxmlformats-officedocument.presentationml.slideLayout+xml"/>
  <Override PartName="/ppt/slideLayouts/slideLayout18.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slideLayouts/slideLayout6.xml" ContentType="application/vnd.openxmlformats-officedocument.presentationml.slideLayout+xml"/>
  <Override PartName="/ppt/slideLayouts/slideLayout44.xml" ContentType="application/vnd.openxmlformats-officedocument.presentationml.slideLayout+xml"/>
  <Override PartName="/ppt/slideLayouts/slideLayout7.xml" ContentType="application/vnd.openxmlformats-officedocument.presentationml.slideLayout+xml"/>
  <Override PartName="/ppt/slideLayouts/slideLayout45.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6.xml" ContentType="application/vnd.openxmlformats-officedocument.presentationml.slide+xml"/>
  <Override PartName="/ppt/slides/slide45.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9.xml" ContentType="application/vnd.openxmlformats-officedocument.presentationml.slide+xml"/>
  <Override PartName="/ppt/slides/slide61.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slides/slide31.xml" ContentType="application/vnd.openxmlformats-officedocument.presentationml.slide+xml"/>
  <Override PartName="/ppt/slides/slide67.xml" ContentType="application/vnd.openxmlformats-officedocument.presentationml.slide+xml"/>
  <Override PartName="/ppt/slides/slide30.xml" ContentType="application/vnd.openxmlformats-officedocument.presentationml.slide+xml"/>
  <Override PartName="/ppt/slides/slide66.xml" ContentType="application/vnd.openxmlformats-officedocument.presentationml.slide+xml"/>
  <Override PartName="/ppt/slides/slide29.xml" ContentType="application/vnd.openxmlformats-officedocument.presentationml.slide+xml"/>
  <Override PartName="/ppt/slides/slide65.xml" ContentType="application/vnd.openxmlformats-officedocument.presentationml.slide+xml"/>
  <Override PartName="/ppt/slides/slide28.xml" ContentType="application/vnd.openxmlformats-officedocument.presentationml.slide+xml"/>
  <Override PartName="/ppt/slides/slide25.xml" ContentType="application/vnd.openxmlformats-officedocument.presentationml.slide+xml"/>
  <Override PartName="/ppt/slides/slide62.xml" ContentType="application/vnd.openxmlformats-officedocument.presentationml.slide+xml"/>
  <Override PartName="/ppt/slides/slide64.xml" ContentType="application/vnd.openxmlformats-officedocument.presentationml.slide+xml"/>
  <Override PartName="/ppt/slides/slide27.xml" ContentType="application/vnd.openxmlformats-officedocument.presentationml.slide+xml"/>
  <Override PartName="/ppt/slides/slide24.xml" ContentType="application/vnd.openxmlformats-officedocument.presentationml.slide+xml"/>
  <Override PartName="/ppt/slides/slide63.xml" ContentType="application/vnd.openxmlformats-officedocument.presentationml.slide+xml"/>
  <Override PartName="/ppt/slides/slide26.xml" ContentType="application/vnd.openxmlformats-officedocument.presentationml.slide+xml"/>
  <Override PartName="/ppt/slides/slide23.xml" ContentType="application/vnd.openxmlformats-officedocument.presentationml.slide+xml"/>
  <Override PartName="/ppt/slides/slide14.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4.xml.rels" ContentType="application/vnd.openxmlformats-package.relationships+xml"/>
  <Override PartName="/ppt/slides/_rels/slide47.xml.rels" ContentType="application/vnd.openxmlformats-package.relationships+xml"/>
  <Override PartName="/ppt/slides/_rels/slide63.xml.rels" ContentType="application/vnd.openxmlformats-package.relationships+xml"/>
  <Override PartName="/ppt/slides/_rels/slide60.xml.rels" ContentType="application/vnd.openxmlformats-package.relationships+xml"/>
  <Override PartName="/ppt/slides/_rels/slide56.xml.rels" ContentType="application/vnd.openxmlformats-package.relationships+xml"/>
  <Override PartName="/ppt/slides/_rels/slide59.xml.rels" ContentType="application/vnd.openxmlformats-package.relationships+xml"/>
  <Override PartName="/ppt/slides/_rels/slide10.xml.rels" ContentType="application/vnd.openxmlformats-package.relationships+xml"/>
  <Override PartName="/ppt/slides/_rels/slide66.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12.xml.rels" ContentType="application/vnd.openxmlformats-package.relationships+xml"/>
  <Override PartName="/ppt/slides/_rels/slide35.xml.rels" ContentType="application/vnd.openxmlformats-package.relationships+xml"/>
  <Override PartName="/ppt/slides/_rels/slide51.xml.rels" ContentType="application/vnd.openxmlformats-package.relationships+xml"/>
  <Override PartName="/ppt/slides/_rels/slide42.xml.rels" ContentType="application/vnd.openxmlformats-package.relationships+xml"/>
  <Override PartName="/ppt/slides/_rels/slide7.xml.rels" ContentType="application/vnd.openxmlformats-package.relationships+xml"/>
  <Override PartName="/ppt/slides/_rels/slide61.xml.rels" ContentType="application/vnd.openxmlformats-package.relationships+xml"/>
  <Override PartName="/ppt/slides/_rels/slide57.xml.rels" ContentType="application/vnd.openxmlformats-package.relationships+xml"/>
  <Override PartName="/ppt/slides/_rels/slide48.xml.rels" ContentType="application/vnd.openxmlformats-package.relationships+xml"/>
  <Override PartName="/ppt/slides/_rels/slide6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55.xml.rels" ContentType="application/vnd.openxmlformats-package.relationships+xml"/>
  <Override PartName="/ppt/slides/_rels/slide54.xml.rels" ContentType="application/vnd.openxmlformats-package.relationships+xml"/>
  <Override PartName="/ppt/slides/_rels/slide41.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50.xml.rels" ContentType="application/vnd.openxmlformats-package.relationships+xml"/>
  <Override PartName="/ppt/slides/_rels/slide49.xml.rels" ContentType="application/vnd.openxmlformats-package.relationships+xml"/>
  <Override PartName="/ppt/slides/_rels/slide53.xml.rels" ContentType="application/vnd.openxmlformats-package.relationships+xml"/>
  <Override PartName="/ppt/slides/_rels/slide46.xml.rels" ContentType="application/vnd.openxmlformats-package.relationships+xml"/>
  <Override PartName="/ppt/slides/_rels/slide68.xml.rels" ContentType="application/vnd.openxmlformats-package.relationships+xml"/>
  <Override PartName="/ppt/slides/_rels/slide62.xml.rels" ContentType="application/vnd.openxmlformats-package.relationships+xml"/>
  <Override PartName="/ppt/slides/_rels/slide52.xml.rels" ContentType="application/vnd.openxmlformats-package.relationships+xml"/>
  <Override PartName="/ppt/slides/_rels/slide67.xml.rels" ContentType="application/vnd.openxmlformats-package.relationships+xml"/>
  <Override PartName="/ppt/slides/_rels/slide45.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38.xml.rels" ContentType="application/vnd.openxmlformats-package.relationships+xml"/>
  <Override PartName="/ppt/slides/_rels/slide13.xml.rels" ContentType="application/vnd.openxmlformats-package.relationships+xml"/>
  <Override PartName="/ppt/slides/_rels/slide23.xml.rels" ContentType="application/vnd.openxmlformats-package.relationships+xml"/>
  <Override PartName="/ppt/slides/_rels/slide19.xml.rels" ContentType="application/vnd.openxmlformats-package.relationships+xml"/>
  <Override PartName="/ppt/slides/_rels/slide58.xml.rels" ContentType="application/vnd.openxmlformats-package.relationships+xml"/>
  <Override PartName="/ppt/slides/_rels/slide65.xml.rels" ContentType="application/vnd.openxmlformats-package.relationships+xml"/>
  <Override PartName="/ppt/slides/_rels/slide18.xml.rels" ContentType="application/vnd.openxmlformats-package.relationships+xml"/>
  <Override PartName="/ppt/slides/_rels/slide22.xml.rels" ContentType="application/vnd.openxmlformats-package.relationships+xml"/>
  <Override PartName="/ppt/slides/_rels/slide28.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44.xml.rels" ContentType="application/vnd.openxmlformats-package.relationships+xml"/>
  <Override PartName="/ppt/slides/_rels/slide37.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39.xml.rels" ContentType="application/vnd.openxmlformats-package.relationships+xml"/>
  <Override PartName="/ppt/slides/_rels/slide25.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32.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Relationship Id="rId56" Type="http://schemas.openxmlformats.org/officeDocument/2006/relationships/slide" Target="slides/slide50.xml"/><Relationship Id="rId57" Type="http://schemas.openxmlformats.org/officeDocument/2006/relationships/slide" Target="slides/slide51.xml"/><Relationship Id="rId58" Type="http://schemas.openxmlformats.org/officeDocument/2006/relationships/slide" Target="slides/slide52.xml"/><Relationship Id="rId59" Type="http://schemas.openxmlformats.org/officeDocument/2006/relationships/slide" Target="slides/slide53.xml"/><Relationship Id="rId60" Type="http://schemas.openxmlformats.org/officeDocument/2006/relationships/slide" Target="slides/slide54.xml"/><Relationship Id="rId61" Type="http://schemas.openxmlformats.org/officeDocument/2006/relationships/slide" Target="slides/slide55.xml"/><Relationship Id="rId62" Type="http://schemas.openxmlformats.org/officeDocument/2006/relationships/slide" Target="slides/slide56.xml"/><Relationship Id="rId63" Type="http://schemas.openxmlformats.org/officeDocument/2006/relationships/slide" Target="slides/slide57.xml"/><Relationship Id="rId64" Type="http://schemas.openxmlformats.org/officeDocument/2006/relationships/slide" Target="slides/slide58.xml"/><Relationship Id="rId65" Type="http://schemas.openxmlformats.org/officeDocument/2006/relationships/slide" Target="slides/slide59.xml"/><Relationship Id="rId66" Type="http://schemas.openxmlformats.org/officeDocument/2006/relationships/slide" Target="slides/slide60.xml"/><Relationship Id="rId67" Type="http://schemas.openxmlformats.org/officeDocument/2006/relationships/slide" Target="slides/slide61.xml"/><Relationship Id="rId68" Type="http://schemas.openxmlformats.org/officeDocument/2006/relationships/slide" Target="slides/slide62.xml"/><Relationship Id="rId69" Type="http://schemas.openxmlformats.org/officeDocument/2006/relationships/slide" Target="slides/slide63.xml"/><Relationship Id="rId70" Type="http://schemas.openxmlformats.org/officeDocument/2006/relationships/slide" Target="slides/slide64.xml"/><Relationship Id="rId71" Type="http://schemas.openxmlformats.org/officeDocument/2006/relationships/slide" Target="slides/slide65.xml"/><Relationship Id="rId72" Type="http://schemas.openxmlformats.org/officeDocument/2006/relationships/slide" Target="slides/slide66.xml"/><Relationship Id="rId73" Type="http://schemas.openxmlformats.org/officeDocument/2006/relationships/slide" Target="slides/slide67.xml"/><Relationship Id="rId74" Type="http://schemas.openxmlformats.org/officeDocument/2006/relationships/slide" Target="slides/slide68.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jpe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9"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6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7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7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7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7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8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8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8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8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95"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97"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9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0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2"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0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0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0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1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14"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16"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17"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1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2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2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22"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24"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25"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26"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27"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28"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29"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1960" cy="685080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5888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54447BAD-2B2A-4F08-8FD5-1CB52EF76F9E}"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2" name="CustomShape 3"/>
          <p:cNvSpPr/>
          <p:nvPr/>
        </p:nvSpPr>
        <p:spPr>
          <a:xfrm>
            <a:off x="912240" y="1268280"/>
            <a:ext cx="9208800" cy="36216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52800" cy="562680"/>
          </a:xfrm>
          <a:prstGeom prst="rect">
            <a:avLst/>
          </a:prstGeom>
          <a:ln>
            <a:noFill/>
          </a:ln>
        </p:spPr>
      </p:pic>
      <p:pic>
        <p:nvPicPr>
          <p:cNvPr id="4" name="Grafik 2" descr=""/>
          <p:cNvPicPr/>
          <p:nvPr/>
        </p:nvPicPr>
        <p:blipFill>
          <a:blip r:embed="rId3"/>
          <a:stretch/>
        </p:blipFill>
        <p:spPr>
          <a:xfrm>
            <a:off x="7430400" y="134640"/>
            <a:ext cx="3698640" cy="514800"/>
          </a:xfrm>
          <a:prstGeom prst="rect">
            <a:avLst/>
          </a:prstGeom>
          <a:ln>
            <a:noFill/>
          </a:ln>
        </p:spPr>
      </p:pic>
      <p:sp>
        <p:nvSpPr>
          <p:cNvPr id="5" name="CustomShape 4"/>
          <p:cNvSpPr/>
          <p:nvPr/>
        </p:nvSpPr>
        <p:spPr>
          <a:xfrm>
            <a:off x="912240" y="1268280"/>
            <a:ext cx="9208800" cy="362160"/>
          </a:xfrm>
          <a:prstGeom prst="rect">
            <a:avLst/>
          </a:prstGeom>
          <a:noFill/>
          <a:ln>
            <a:noFill/>
          </a:ln>
        </p:spPr>
        <p:style>
          <a:lnRef idx="0"/>
          <a:fillRef idx="0"/>
          <a:effectRef idx="0"/>
          <a:fontRef idx="minor"/>
        </p:style>
      </p:sp>
      <p:sp>
        <p:nvSpPr>
          <p:cNvPr id="6" name="CustomShape 5"/>
          <p:cNvSpPr/>
          <p:nvPr/>
        </p:nvSpPr>
        <p:spPr>
          <a:xfrm>
            <a:off x="11444760" y="0"/>
            <a:ext cx="741960" cy="6850800"/>
          </a:xfrm>
          <a:prstGeom prst="rect">
            <a:avLst/>
          </a:prstGeom>
          <a:solidFill>
            <a:srgbClr val="000000">
              <a:alpha val="10000"/>
            </a:srgbClr>
          </a:solidFill>
          <a:ln>
            <a:noFill/>
          </a:ln>
        </p:spPr>
        <p:style>
          <a:lnRef idx="0"/>
          <a:fillRef idx="0"/>
          <a:effectRef idx="0"/>
          <a:fontRef idx="minor"/>
        </p:style>
      </p:sp>
      <p:sp>
        <p:nvSpPr>
          <p:cNvPr id="7" name="CustomShape 6"/>
          <p:cNvSpPr/>
          <p:nvPr/>
        </p:nvSpPr>
        <p:spPr>
          <a:xfrm>
            <a:off x="0" y="6642720"/>
            <a:ext cx="121827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5120" cy="684396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5204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6B01A5C8-227D-4941-B3F2-82D77C4FFAAF}"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48" name="CustomShape 3"/>
          <p:cNvSpPr/>
          <p:nvPr/>
        </p:nvSpPr>
        <p:spPr>
          <a:xfrm>
            <a:off x="912240" y="1268280"/>
            <a:ext cx="9201960" cy="35532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45960" cy="555840"/>
          </a:xfrm>
          <a:prstGeom prst="rect">
            <a:avLst/>
          </a:prstGeom>
          <a:ln>
            <a:noFill/>
          </a:ln>
        </p:spPr>
      </p:pic>
      <p:pic>
        <p:nvPicPr>
          <p:cNvPr id="50" name="Grafik 2" descr=""/>
          <p:cNvPicPr/>
          <p:nvPr/>
        </p:nvPicPr>
        <p:blipFill>
          <a:blip r:embed="rId3"/>
          <a:stretch/>
        </p:blipFill>
        <p:spPr>
          <a:xfrm>
            <a:off x="7430400" y="134640"/>
            <a:ext cx="3691800" cy="507960"/>
          </a:xfrm>
          <a:prstGeom prst="rect">
            <a:avLst/>
          </a:prstGeom>
          <a:ln>
            <a:noFill/>
          </a:ln>
        </p:spPr>
      </p:pic>
      <p:sp>
        <p:nvSpPr>
          <p:cNvPr id="51" name="CustomShape 4"/>
          <p:cNvSpPr/>
          <p:nvPr/>
        </p:nvSpPr>
        <p:spPr>
          <a:xfrm>
            <a:off x="11444760" y="0"/>
            <a:ext cx="735120" cy="684396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5204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217804F5-8F3C-4D36-A397-685CF82FC862}"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53" name="CustomShape 6"/>
          <p:cNvSpPr/>
          <p:nvPr/>
        </p:nvSpPr>
        <p:spPr>
          <a:xfrm>
            <a:off x="0" y="6642720"/>
            <a:ext cx="1217700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a:t>
            </a:r>
            <a:r>
              <a:rPr b="0" lang="en-US" sz="4400" spc="-1" strike="noStrike">
                <a:latin typeface="Arial"/>
              </a:rPr>
              <a:t>format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41960" cy="6850800"/>
          </a:xfrm>
          <a:prstGeom prst="rect">
            <a:avLst/>
          </a:prstGeom>
          <a:solidFill>
            <a:srgbClr val="000000">
              <a:alpha val="10000"/>
            </a:srgbClr>
          </a:solidFill>
          <a:ln>
            <a:noFill/>
          </a:ln>
        </p:spPr>
        <p:style>
          <a:lnRef idx="0"/>
          <a:fillRef idx="0"/>
          <a:effectRef idx="0"/>
          <a:fontRef idx="minor"/>
        </p:style>
      </p:sp>
      <p:sp>
        <p:nvSpPr>
          <p:cNvPr id="93" name="CustomShape 2"/>
          <p:cNvSpPr/>
          <p:nvPr/>
        </p:nvSpPr>
        <p:spPr>
          <a:xfrm>
            <a:off x="11438640" y="6453360"/>
            <a:ext cx="75888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905E9478-F792-46FE-9086-BCE2249213E9}"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94" name="CustomShape 3"/>
          <p:cNvSpPr/>
          <p:nvPr/>
        </p:nvSpPr>
        <p:spPr>
          <a:xfrm>
            <a:off x="912240" y="1268280"/>
            <a:ext cx="9208800" cy="362160"/>
          </a:xfrm>
          <a:prstGeom prst="rect">
            <a:avLst/>
          </a:prstGeom>
          <a:noFill/>
          <a:ln>
            <a:noFill/>
          </a:ln>
        </p:spPr>
        <p:style>
          <a:lnRef idx="0"/>
          <a:fillRef idx="0"/>
          <a:effectRef idx="0"/>
          <a:fontRef idx="minor"/>
        </p:style>
      </p:sp>
      <p:pic>
        <p:nvPicPr>
          <p:cNvPr id="95" name="Picture 19" descr="Logo_TUC_de_RGB"/>
          <p:cNvPicPr/>
          <p:nvPr/>
        </p:nvPicPr>
        <p:blipFill>
          <a:blip r:embed="rId2"/>
          <a:stretch/>
        </p:blipFill>
        <p:spPr>
          <a:xfrm>
            <a:off x="0" y="0"/>
            <a:ext cx="3052800" cy="562680"/>
          </a:xfrm>
          <a:prstGeom prst="rect">
            <a:avLst/>
          </a:prstGeom>
          <a:ln>
            <a:noFill/>
          </a:ln>
        </p:spPr>
      </p:pic>
      <p:pic>
        <p:nvPicPr>
          <p:cNvPr id="96" name="Grafik 2" descr=""/>
          <p:cNvPicPr/>
          <p:nvPr/>
        </p:nvPicPr>
        <p:blipFill>
          <a:blip r:embed="rId3"/>
          <a:stretch/>
        </p:blipFill>
        <p:spPr>
          <a:xfrm>
            <a:off x="7430400" y="134640"/>
            <a:ext cx="3698640" cy="514800"/>
          </a:xfrm>
          <a:prstGeom prst="rect">
            <a:avLst/>
          </a:prstGeom>
          <a:ln>
            <a:noFill/>
          </a:ln>
        </p:spPr>
      </p:pic>
      <p:sp>
        <p:nvSpPr>
          <p:cNvPr id="97" name="CustomShape 4"/>
          <p:cNvSpPr/>
          <p:nvPr/>
        </p:nvSpPr>
        <p:spPr>
          <a:xfrm>
            <a:off x="11444760" y="0"/>
            <a:ext cx="741960" cy="6850800"/>
          </a:xfrm>
          <a:prstGeom prst="rect">
            <a:avLst/>
          </a:prstGeom>
          <a:solidFill>
            <a:srgbClr val="000000">
              <a:alpha val="10000"/>
            </a:srgbClr>
          </a:solidFill>
          <a:ln>
            <a:noFill/>
          </a:ln>
        </p:spPr>
        <p:style>
          <a:lnRef idx="0"/>
          <a:fillRef idx="0"/>
          <a:effectRef idx="0"/>
          <a:fontRef idx="minor"/>
        </p:style>
      </p:sp>
      <p:sp>
        <p:nvSpPr>
          <p:cNvPr id="98" name="CustomShape 5"/>
          <p:cNvSpPr/>
          <p:nvPr/>
        </p:nvSpPr>
        <p:spPr>
          <a:xfrm>
            <a:off x="11438640" y="6453360"/>
            <a:ext cx="75888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5B264541-F42F-455A-A4AE-F7C60D777E73}"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99" name="CustomShape 6"/>
          <p:cNvSpPr/>
          <p:nvPr/>
        </p:nvSpPr>
        <p:spPr>
          <a:xfrm>
            <a:off x="0" y="6642720"/>
            <a:ext cx="121827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00"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01"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41960" cy="6850800"/>
          </a:xfrm>
          <a:prstGeom prst="rect">
            <a:avLst/>
          </a:prstGeom>
          <a:solidFill>
            <a:srgbClr val="000000">
              <a:alpha val="10000"/>
            </a:srgbClr>
          </a:solidFill>
          <a:ln>
            <a:noFill/>
          </a:ln>
        </p:spPr>
        <p:style>
          <a:lnRef idx="0"/>
          <a:fillRef idx="0"/>
          <a:effectRef idx="0"/>
          <a:fontRef idx="minor"/>
        </p:style>
      </p:sp>
      <p:sp>
        <p:nvSpPr>
          <p:cNvPr id="139" name="CustomShape 2"/>
          <p:cNvSpPr/>
          <p:nvPr/>
        </p:nvSpPr>
        <p:spPr>
          <a:xfrm>
            <a:off x="11438640" y="6453360"/>
            <a:ext cx="75888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0DD462CB-7264-43AC-81E2-B49B647F8A99}"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40" name="CustomShape 3"/>
          <p:cNvSpPr/>
          <p:nvPr/>
        </p:nvSpPr>
        <p:spPr>
          <a:xfrm>
            <a:off x="912240" y="1268280"/>
            <a:ext cx="9208800" cy="362160"/>
          </a:xfrm>
          <a:prstGeom prst="rect">
            <a:avLst/>
          </a:prstGeom>
          <a:noFill/>
          <a:ln>
            <a:noFill/>
          </a:ln>
        </p:spPr>
        <p:style>
          <a:lnRef idx="0"/>
          <a:fillRef idx="0"/>
          <a:effectRef idx="0"/>
          <a:fontRef idx="minor"/>
        </p:style>
      </p:sp>
      <p:pic>
        <p:nvPicPr>
          <p:cNvPr id="141" name="Picture 19" descr="Logo_TUC_de_RGB"/>
          <p:cNvPicPr/>
          <p:nvPr/>
        </p:nvPicPr>
        <p:blipFill>
          <a:blip r:embed="rId2"/>
          <a:stretch/>
        </p:blipFill>
        <p:spPr>
          <a:xfrm>
            <a:off x="0" y="0"/>
            <a:ext cx="3052800" cy="562680"/>
          </a:xfrm>
          <a:prstGeom prst="rect">
            <a:avLst/>
          </a:prstGeom>
          <a:ln>
            <a:noFill/>
          </a:ln>
        </p:spPr>
      </p:pic>
      <p:pic>
        <p:nvPicPr>
          <p:cNvPr id="142" name="Grafik 2" descr=""/>
          <p:cNvPicPr/>
          <p:nvPr/>
        </p:nvPicPr>
        <p:blipFill>
          <a:blip r:embed="rId3"/>
          <a:stretch/>
        </p:blipFill>
        <p:spPr>
          <a:xfrm>
            <a:off x="7430400" y="134640"/>
            <a:ext cx="3698640" cy="514800"/>
          </a:xfrm>
          <a:prstGeom prst="rect">
            <a:avLst/>
          </a:prstGeom>
          <a:ln>
            <a:noFill/>
          </a:ln>
        </p:spPr>
      </p:pic>
      <p:sp>
        <p:nvSpPr>
          <p:cNvPr id="143" name="CustomShape 4"/>
          <p:cNvSpPr/>
          <p:nvPr/>
        </p:nvSpPr>
        <p:spPr>
          <a:xfrm>
            <a:off x="11444760" y="0"/>
            <a:ext cx="741960" cy="6850800"/>
          </a:xfrm>
          <a:prstGeom prst="rect">
            <a:avLst/>
          </a:prstGeom>
          <a:solidFill>
            <a:srgbClr val="000000">
              <a:alpha val="10000"/>
            </a:srgbClr>
          </a:solidFill>
          <a:ln>
            <a:noFill/>
          </a:ln>
        </p:spPr>
        <p:style>
          <a:lnRef idx="0"/>
          <a:fillRef idx="0"/>
          <a:effectRef idx="0"/>
          <a:fontRef idx="minor"/>
        </p:style>
      </p:sp>
      <p:sp>
        <p:nvSpPr>
          <p:cNvPr id="144" name="CustomShape 5"/>
          <p:cNvSpPr/>
          <p:nvPr/>
        </p:nvSpPr>
        <p:spPr>
          <a:xfrm>
            <a:off x="11438640" y="6453360"/>
            <a:ext cx="75888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A31E7DEE-9908-4D51-ABD5-0ED5ECB20DFD}"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45" name="CustomShape 6"/>
          <p:cNvSpPr/>
          <p:nvPr/>
        </p:nvSpPr>
        <p:spPr>
          <a:xfrm>
            <a:off x="0" y="6642720"/>
            <a:ext cx="121827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46"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47"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4" name="CustomShape 1"/>
          <p:cNvSpPr/>
          <p:nvPr/>
        </p:nvSpPr>
        <p:spPr>
          <a:xfrm>
            <a:off x="11444760" y="0"/>
            <a:ext cx="741960" cy="6850800"/>
          </a:xfrm>
          <a:prstGeom prst="rect">
            <a:avLst/>
          </a:prstGeom>
          <a:solidFill>
            <a:srgbClr val="000000">
              <a:alpha val="10000"/>
            </a:srgbClr>
          </a:solidFill>
          <a:ln>
            <a:noFill/>
          </a:ln>
        </p:spPr>
        <p:style>
          <a:lnRef idx="0"/>
          <a:fillRef idx="0"/>
          <a:effectRef idx="0"/>
          <a:fontRef idx="minor"/>
        </p:style>
      </p:sp>
      <p:sp>
        <p:nvSpPr>
          <p:cNvPr id="185" name="CustomShape 2"/>
          <p:cNvSpPr/>
          <p:nvPr/>
        </p:nvSpPr>
        <p:spPr>
          <a:xfrm>
            <a:off x="11438640" y="6453360"/>
            <a:ext cx="75888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F4FE7E2B-8083-4AF8-9571-B33E36522F7C}"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86" name="CustomShape 3"/>
          <p:cNvSpPr/>
          <p:nvPr/>
        </p:nvSpPr>
        <p:spPr>
          <a:xfrm>
            <a:off x="912240" y="1268280"/>
            <a:ext cx="9208800" cy="362160"/>
          </a:xfrm>
          <a:prstGeom prst="rect">
            <a:avLst/>
          </a:prstGeom>
          <a:noFill/>
          <a:ln>
            <a:noFill/>
          </a:ln>
        </p:spPr>
        <p:style>
          <a:lnRef idx="0"/>
          <a:fillRef idx="0"/>
          <a:effectRef idx="0"/>
          <a:fontRef idx="minor"/>
        </p:style>
      </p:sp>
      <p:pic>
        <p:nvPicPr>
          <p:cNvPr id="187" name="Picture 19" descr="Logo_TUC_de_RGB"/>
          <p:cNvPicPr/>
          <p:nvPr/>
        </p:nvPicPr>
        <p:blipFill>
          <a:blip r:embed="rId2"/>
          <a:stretch/>
        </p:blipFill>
        <p:spPr>
          <a:xfrm>
            <a:off x="0" y="0"/>
            <a:ext cx="3052800" cy="562680"/>
          </a:xfrm>
          <a:prstGeom prst="rect">
            <a:avLst/>
          </a:prstGeom>
          <a:ln>
            <a:noFill/>
          </a:ln>
        </p:spPr>
      </p:pic>
      <p:pic>
        <p:nvPicPr>
          <p:cNvPr id="188" name="Grafik 2" descr=""/>
          <p:cNvPicPr/>
          <p:nvPr/>
        </p:nvPicPr>
        <p:blipFill>
          <a:blip r:embed="rId3"/>
          <a:stretch/>
        </p:blipFill>
        <p:spPr>
          <a:xfrm>
            <a:off x="7430400" y="134640"/>
            <a:ext cx="3698640" cy="514800"/>
          </a:xfrm>
          <a:prstGeom prst="rect">
            <a:avLst/>
          </a:prstGeom>
          <a:ln>
            <a:noFill/>
          </a:ln>
        </p:spPr>
      </p:pic>
      <p:sp>
        <p:nvSpPr>
          <p:cNvPr id="189" name="CustomShape 4"/>
          <p:cNvSpPr/>
          <p:nvPr/>
        </p:nvSpPr>
        <p:spPr>
          <a:xfrm>
            <a:off x="11444760" y="0"/>
            <a:ext cx="741960" cy="6850800"/>
          </a:xfrm>
          <a:prstGeom prst="rect">
            <a:avLst/>
          </a:prstGeom>
          <a:solidFill>
            <a:srgbClr val="000000">
              <a:alpha val="10000"/>
            </a:srgbClr>
          </a:solidFill>
          <a:ln>
            <a:noFill/>
          </a:ln>
        </p:spPr>
        <p:style>
          <a:lnRef idx="0"/>
          <a:fillRef idx="0"/>
          <a:effectRef idx="0"/>
          <a:fontRef idx="minor"/>
        </p:style>
      </p:sp>
      <p:sp>
        <p:nvSpPr>
          <p:cNvPr id="190" name="CustomShape 5"/>
          <p:cNvSpPr/>
          <p:nvPr/>
        </p:nvSpPr>
        <p:spPr>
          <a:xfrm>
            <a:off x="11438640" y="6453360"/>
            <a:ext cx="75888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E47B5DCB-BFAC-477A-9BA3-FAD92F5C2EBB}"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91" name="CustomShape 6"/>
          <p:cNvSpPr/>
          <p:nvPr/>
        </p:nvSpPr>
        <p:spPr>
          <a:xfrm>
            <a:off x="0" y="6642720"/>
            <a:ext cx="121827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92"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93"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5.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7.xml"/>
</Relationships>
</file>

<file path=ppt/slides/_rels/slide16.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7.xml"/>
</Relationships>
</file>

<file path=ppt/slides/_rels/slide17.xml.rels><?xml version="1.0" encoding="UTF-8"?>
<Relationships xmlns="http://schemas.openxmlformats.org/package/2006/relationships"><Relationship Id="rId1" Type="http://schemas.openxmlformats.org/officeDocument/2006/relationships/hyperlink" Target="https://www.coolfiresolutions.com/wp-content/uploads/2020/09/difference-it-ot.gif" TargetMode="External"/><Relationship Id="rId2" Type="http://schemas.openxmlformats.org/officeDocument/2006/relationships/hyperlink" Target="https://web.stanford.edu/class/archive/ee/ee392b/ee392b.1186/lecture/apr3/ee392b_2018_Lecture1_Overview.pdf" TargetMode="External"/><Relationship Id="rId3" Type="http://schemas.openxmlformats.org/officeDocument/2006/relationships/image" Target="../media/image14.png"/><Relationship Id="rId4" Type="http://schemas.openxmlformats.org/officeDocument/2006/relationships/slideLayout" Target="../slideLayouts/slideLayout37.xml"/>
</Relationships>
</file>

<file path=ppt/slides/_rels/slide18.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7.xml"/>
</Relationships>
</file>

<file path=ppt/slides/_rels/slide19.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37.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37.xml"/>
</Relationships>
</file>

<file path=ppt/slides/_rels/slide21.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37.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4.xml.rels><?xml version="1.0" encoding="UTF-8"?>
<Relationships xmlns="http://schemas.openxmlformats.org/package/2006/relationships"><Relationship Id="rId1" Type="http://schemas.openxmlformats.org/officeDocument/2006/relationships/hyperlink" Target="https://www.youtube.com/watch?v=AIiY81-lIqA" TargetMode="External"/><Relationship Id="rId2" Type="http://schemas.openxmlformats.org/officeDocument/2006/relationships/hyperlink" Target="https://www.youtube.com/watch?v=AIiY81-lIqA" TargetMode="External"/><Relationship Id="rId3" Type="http://schemas.openxmlformats.org/officeDocument/2006/relationships/hyperlink" Target="https://www.youtube.com/watch?v=JFQTknMZOYg" TargetMode="External"/><Relationship Id="rId4" Type="http://schemas.openxmlformats.org/officeDocument/2006/relationships/slideLayout" Target="../slideLayouts/slideLayout37.xml"/>
</Relationships>
</file>

<file path=ppt/slides/_rels/slide2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37.xml"/>
</Relationships>
</file>

<file path=ppt/slides/_rels/slide26.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37.xml"/>
</Relationships>
</file>

<file path=ppt/slides/_rels/slide27.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7.xml"/>
</Relationships>
</file>

<file path=ppt/slides/_rels/slide28.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37.xml"/>
</Relationships>
</file>

<file path=ppt/slides/_rels/slide29.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37.xml"/>
</Relationships>
</file>

<file path=ppt/slides/_rels/slide3.xml.rels><?xml version="1.0" encoding="UTF-8"?>
<Relationships xmlns="http://schemas.openxmlformats.org/package/2006/relationships"><Relationship Id="rId1" Type="http://schemas.openxmlformats.org/officeDocument/2006/relationships/hyperlink" Target="https://webconf.tu-clausthal.de/b/ben-rtl-yv4-kkk" TargetMode="External"/><Relationship Id="rId2" Type="http://schemas.openxmlformats.org/officeDocument/2006/relationships/hyperlink" Target="https://webconf.tu-clausthal.de/b/ben-fzr-smz-2mj" TargetMode="External"/><Relationship Id="rId3"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37.xml"/>
</Relationships>
</file>

<file path=ppt/slides/_rels/slide31.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image" Target="../media/image31.png"/><Relationship Id="rId8" Type="http://schemas.openxmlformats.org/officeDocument/2006/relationships/image" Target="../media/image32.png"/><Relationship Id="rId9" Type="http://schemas.openxmlformats.org/officeDocument/2006/relationships/image" Target="../media/image33.png"/><Relationship Id="rId10" Type="http://schemas.openxmlformats.org/officeDocument/2006/relationships/image" Target="../media/image34.png"/><Relationship Id="rId11" Type="http://schemas.openxmlformats.org/officeDocument/2006/relationships/image" Target="../media/image35.png"/><Relationship Id="rId12" Type="http://schemas.openxmlformats.org/officeDocument/2006/relationships/image" Target="../media/image36.png"/><Relationship Id="rId13" Type="http://schemas.openxmlformats.org/officeDocument/2006/relationships/image" Target="../media/image37.png"/><Relationship Id="rId14" Type="http://schemas.openxmlformats.org/officeDocument/2006/relationships/image" Target="../media/image38.png"/><Relationship Id="rId15" Type="http://schemas.openxmlformats.org/officeDocument/2006/relationships/image" Target="../media/image39.png"/><Relationship Id="rId16" Type="http://schemas.openxmlformats.org/officeDocument/2006/relationships/slideLayout" Target="../slideLayouts/slideLayout37.xml"/>
</Relationships>
</file>

<file path=ppt/slides/_rels/slide32.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image" Target="../media/image41.png"/><Relationship Id="rId3" Type="http://schemas.openxmlformats.org/officeDocument/2006/relationships/image" Target="../media/image42.png"/><Relationship Id="rId4" Type="http://schemas.openxmlformats.org/officeDocument/2006/relationships/image" Target="../media/image43.png"/><Relationship Id="rId5" Type="http://schemas.openxmlformats.org/officeDocument/2006/relationships/image" Target="../media/image44.png"/><Relationship Id="rId6" Type="http://schemas.openxmlformats.org/officeDocument/2006/relationships/image" Target="../media/image45.png"/><Relationship Id="rId7" Type="http://schemas.openxmlformats.org/officeDocument/2006/relationships/image" Target="../media/image46.png"/><Relationship Id="rId8" Type="http://schemas.openxmlformats.org/officeDocument/2006/relationships/image" Target="../media/image47.png"/><Relationship Id="rId9" Type="http://schemas.openxmlformats.org/officeDocument/2006/relationships/image" Target="../media/image48.png"/><Relationship Id="rId10" Type="http://schemas.openxmlformats.org/officeDocument/2006/relationships/image" Target="../media/image49.png"/><Relationship Id="rId11" Type="http://schemas.openxmlformats.org/officeDocument/2006/relationships/image" Target="../media/image50.png"/><Relationship Id="rId12" Type="http://schemas.openxmlformats.org/officeDocument/2006/relationships/image" Target="../media/image51.png"/><Relationship Id="rId13" Type="http://schemas.openxmlformats.org/officeDocument/2006/relationships/slideLayout" Target="../slideLayouts/slideLayout37.xml"/>
</Relationships>
</file>

<file path=ppt/slides/_rels/slide33.xml.rels><?xml version="1.0" encoding="UTF-8"?>
<Relationships xmlns="http://schemas.openxmlformats.org/package/2006/relationships"><Relationship Id="rId1" Type="http://schemas.openxmlformats.org/officeDocument/2006/relationships/image" Target="../media/image52.png"/><Relationship Id="rId2" Type="http://schemas.openxmlformats.org/officeDocument/2006/relationships/slideLayout" Target="../slideLayouts/slideLayout37.xml"/>
</Relationships>
</file>

<file path=ppt/slides/_rels/slide34.xml.rels><?xml version="1.0" encoding="UTF-8"?>
<Relationships xmlns="http://schemas.openxmlformats.org/package/2006/relationships"><Relationship Id="rId1" Type="http://schemas.openxmlformats.org/officeDocument/2006/relationships/image" Target="../media/image53.png"/><Relationship Id="rId2" Type="http://schemas.openxmlformats.org/officeDocument/2006/relationships/slideLayout" Target="../slideLayouts/slideLayout37.xml"/>
</Relationships>
</file>

<file path=ppt/slides/_rels/slide35.xml.rels><?xml version="1.0" encoding="UTF-8"?>
<Relationships xmlns="http://schemas.openxmlformats.org/package/2006/relationships"><Relationship Id="rId1" Type="http://schemas.openxmlformats.org/officeDocument/2006/relationships/image" Target="../media/image54.png"/><Relationship Id="rId2" Type="http://schemas.openxmlformats.org/officeDocument/2006/relationships/slideLayout" Target="../slideLayouts/slideLayout37.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1.xml.rels><?xml version="1.0" encoding="UTF-8"?>
<Relationships xmlns="http://schemas.openxmlformats.org/package/2006/relationships"><Relationship Id="rId1" Type="http://schemas.openxmlformats.org/officeDocument/2006/relationships/hyperlink" Target="http://internetofthingsagenda.techtarget.com/" TargetMode="External"/><Relationship Id="rId2" Type="http://schemas.openxmlformats.org/officeDocument/2006/relationships/slideLayout" Target="../slideLayouts/slideLayout37.xml"/>
</Relationships>
</file>

<file path=ppt/slides/_rels/slide42.xml.rels><?xml version="1.0" encoding="UTF-8"?>
<Relationships xmlns="http://schemas.openxmlformats.org/package/2006/relationships"><Relationship Id="rId1" Type="http://schemas.openxmlformats.org/officeDocument/2006/relationships/image" Target="../media/image55.png"/><Relationship Id="rId2" Type="http://schemas.openxmlformats.org/officeDocument/2006/relationships/slideLayout" Target="../slideLayouts/slideLayout37.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8.xml.rels><?xml version="1.0" encoding="UTF-8"?>
<Relationships xmlns="http://schemas.openxmlformats.org/package/2006/relationships"><Relationship Id="rId1" Type="http://schemas.openxmlformats.org/officeDocument/2006/relationships/image" Target="../media/image56.png"/><Relationship Id="rId2" Type="http://schemas.openxmlformats.org/officeDocument/2006/relationships/slideLayout" Target="../slideLayouts/slideLayout37.xml"/>
</Relationships>
</file>

<file path=ppt/slides/_rels/slide49.xml.rels><?xml version="1.0" encoding="UTF-8"?>
<Relationships xmlns="http://schemas.openxmlformats.org/package/2006/relationships"><Relationship Id="rId1" Type="http://schemas.openxmlformats.org/officeDocument/2006/relationships/hyperlink" Target="https://www.nuscenes.org/nuscenes" TargetMode="External"/><Relationship Id="rId2" Type="http://schemas.openxmlformats.org/officeDocument/2006/relationships/hyperlink" Target="https://creativecommons.org/licenses/by-nc-sa/4.0/" TargetMode="External"/><Relationship Id="rId3" Type="http://schemas.openxmlformats.org/officeDocument/2006/relationships/hyperlink" Target="https://creativecommons.org/licenses/by-sa/4.0/" TargetMode="External"/><Relationship Id="rId4" Type="http://schemas.openxmlformats.org/officeDocument/2006/relationships/image" Target="../media/image57.png"/><Relationship Id="rId5" Type="http://schemas.openxmlformats.org/officeDocument/2006/relationships/image" Target="../media/image58.png"/><Relationship Id="rId6" Type="http://schemas.openxmlformats.org/officeDocument/2006/relationships/image" Target="../media/image59.png"/><Relationship Id="rId7"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image" Target="../media/image60.png"/><Relationship Id="rId2" Type="http://schemas.openxmlformats.org/officeDocument/2006/relationships/hyperlink" Target="https://arxiv.org/pdf/1804.02767.pdf" TargetMode="External"/><Relationship Id="rId3" Type="http://schemas.openxmlformats.org/officeDocument/2006/relationships/slideLayout" Target="../slideLayouts/slideLayout37.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9.xml.rels><?xml version="1.0" encoding="UTF-8"?>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image" Target="../media/image62.png"/><Relationship Id="rId2" Type="http://schemas.openxmlformats.org/officeDocument/2006/relationships/slideLayout" Target="../slideLayouts/slideLayout37.xml"/>
</Relationships>
</file>

<file path=ppt/slides/_rels/slide61.xml.rels><?xml version="1.0" encoding="UTF-8"?>
<Relationships xmlns="http://schemas.openxmlformats.org/package/2006/relationships"><Relationship Id="rId1" Type="http://schemas.openxmlformats.org/officeDocument/2006/relationships/image" Target="../media/image63.png"/><Relationship Id="rId2" Type="http://schemas.openxmlformats.org/officeDocument/2006/relationships/image" Target="../media/image64.jpeg"/><Relationship Id="rId3" Type="http://schemas.openxmlformats.org/officeDocument/2006/relationships/slideLayout" Target="../slideLayouts/slideLayout37.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hyperlink" Target="mailto:etce-etce@tu-clausthal.de" TargetMode="External"/><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527400" y="1412640"/>
            <a:ext cx="10361880" cy="114840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latin typeface="Arial"/>
            </a:endParaRPr>
          </a:p>
        </p:txBody>
      </p:sp>
      <p:sp>
        <p:nvSpPr>
          <p:cNvPr id="231" name="CustomShape 2"/>
          <p:cNvSpPr/>
          <p:nvPr/>
        </p:nvSpPr>
        <p:spPr>
          <a:xfrm>
            <a:off x="527400" y="2852640"/>
            <a:ext cx="10361880" cy="236916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4: Introduction to the Internet of Things (IoT)</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Arne Bochem (Göttingen)</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CustomShape 1"/>
          <p:cNvSpPr/>
          <p:nvPr/>
        </p:nvSpPr>
        <p:spPr>
          <a:xfrm>
            <a:off x="335520" y="4406760"/>
            <a:ext cx="10746000" cy="1355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3000" spc="-1" strike="noStrike" cap="all">
                <a:solidFill>
                  <a:srgbClr val="008c4f"/>
                </a:solidFill>
                <a:latin typeface="DejaVu Sans"/>
                <a:ea typeface="DejaVu Sans"/>
              </a:rPr>
              <a:t>Back to the Lecture</a:t>
            </a:r>
            <a:endParaRPr b="0" lang="en-US" sz="3000" spc="-1" strike="noStrike">
              <a:latin typeface="Arial"/>
            </a:endParaRPr>
          </a:p>
        </p:txBody>
      </p:sp>
      <p:sp>
        <p:nvSpPr>
          <p:cNvPr id="256" name="CustomShape 2"/>
          <p:cNvSpPr/>
          <p:nvPr/>
        </p:nvSpPr>
        <p:spPr>
          <a:xfrm>
            <a:off x="335520" y="2906640"/>
            <a:ext cx="10746000" cy="14929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7" name="CustomShape 1"/>
          <p:cNvSpPr/>
          <p:nvPr/>
        </p:nvSpPr>
        <p:spPr>
          <a:xfrm>
            <a:off x="335520" y="764640"/>
            <a:ext cx="10739160" cy="489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The Nature of Technology </a:t>
            </a:r>
            <a:endParaRPr b="0" lang="en-US" sz="2400" spc="-1" strike="noStrike">
              <a:latin typeface="Arial"/>
            </a:endParaRPr>
          </a:p>
        </p:txBody>
      </p:sp>
      <p:sp>
        <p:nvSpPr>
          <p:cNvPr id="258" name="CustomShape 2"/>
          <p:cNvSpPr/>
          <p:nvPr/>
        </p:nvSpPr>
        <p:spPr>
          <a:xfrm>
            <a:off x="335520" y="2091600"/>
            <a:ext cx="10739160" cy="295884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marL="195120" indent="-1893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 Arthur stipulates that an </a:t>
            </a:r>
            <a:r>
              <a:rPr b="1" i="1" lang="en-US" sz="1800" spc="-1" strike="noStrike">
                <a:solidFill>
                  <a:srgbClr val="000000"/>
                </a:solidFill>
                <a:latin typeface="DejaVu Sans"/>
                <a:ea typeface="DejaVu Sans"/>
              </a:rPr>
              <a:t>economy is an expression of its technologies</a:t>
            </a:r>
            <a:endParaRPr b="0" lang="en-US" sz="1800" spc="-1" strike="noStrike">
              <a:latin typeface="Arial"/>
            </a:endParaRPr>
          </a:p>
          <a:p>
            <a:pPr lvl="1" marL="432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Thus, it can be argued that the current unsatisfying state of </a:t>
            </a:r>
            <a:r>
              <a:rPr b="0" lang="en-US" sz="1800" spc="-1" strike="noStrike" u="sng">
                <a:solidFill>
                  <a:srgbClr val="000000"/>
                </a:solidFill>
                <a:uFillTx/>
                <a:latin typeface="DejaVu Sans"/>
                <a:ea typeface="DejaVu Sans"/>
              </a:rPr>
              <a:t>the Circular Economy reflects a lack of sufficiently developed technologies</a:t>
            </a:r>
            <a:r>
              <a:rPr b="0" lang="en-US" sz="1800" spc="-1" strike="noStrike">
                <a:solidFill>
                  <a:srgbClr val="000000"/>
                </a:solidFill>
                <a:latin typeface="DejaVu Sans"/>
                <a:ea typeface="DejaVu Sans"/>
              </a:rPr>
              <a:t> that express themselves                 within the CE. </a:t>
            </a:r>
            <a:endParaRPr b="0" lang="en-US" sz="1800" spc="-1" strike="noStrike">
              <a:latin typeface="Arial"/>
            </a:endParaRPr>
          </a:p>
          <a:p>
            <a:pPr lvl="1" marL="432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Or, more precisely – difficulties of the stakeholders in combining the technologies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that are required to enable the CE. </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59" name="CustomShape 3"/>
          <p:cNvSpPr/>
          <p:nvPr/>
        </p:nvSpPr>
        <p:spPr>
          <a:xfrm>
            <a:off x="263520" y="6411600"/>
            <a:ext cx="64666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Arthur, Brian (2011) – The Nature of Technology: What It Is and How It Evolves.</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335520" y="764640"/>
            <a:ext cx="10739160" cy="489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A Data-Driven Smart Circular Economy Framework </a:t>
            </a:r>
            <a:endParaRPr b="0" lang="en-US" sz="2400" spc="-1" strike="noStrike">
              <a:latin typeface="Arial"/>
            </a:endParaRPr>
          </a:p>
        </p:txBody>
      </p:sp>
      <p:sp>
        <p:nvSpPr>
          <p:cNvPr id="261" name="CustomShape 2"/>
          <p:cNvSpPr/>
          <p:nvPr/>
        </p:nvSpPr>
        <p:spPr>
          <a:xfrm>
            <a:off x="263520" y="6411600"/>
            <a:ext cx="724212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Kristoffersen et al. (2020) – </a:t>
            </a:r>
            <a:r>
              <a:rPr b="0" lang="en-US" sz="900" spc="-1" strike="noStrike">
                <a:solidFill>
                  <a:srgbClr val="a6a6a6"/>
                </a:solidFill>
                <a:latin typeface="Roboto"/>
                <a:ea typeface="Roboto"/>
              </a:rPr>
              <a:t>The smart circular economy: A digital-enabled circular strategies framework for manufacturing companies.</a:t>
            </a:r>
            <a:r>
              <a:rPr b="0" lang="de-DE" sz="900" spc="-1" strike="noStrike">
                <a:solidFill>
                  <a:srgbClr val="a6a6a6"/>
                </a:solidFill>
                <a:latin typeface="Roboto"/>
                <a:ea typeface="Roboto"/>
              </a:rPr>
              <a:t> </a:t>
            </a:r>
            <a:endParaRPr b="0" lang="en-US" sz="900" spc="-1" strike="noStrike">
              <a:latin typeface="Arial"/>
            </a:endParaRPr>
          </a:p>
        </p:txBody>
      </p:sp>
      <p:pic>
        <p:nvPicPr>
          <p:cNvPr id="262" name="" descr=""/>
          <p:cNvPicPr/>
          <p:nvPr/>
        </p:nvPicPr>
        <p:blipFill>
          <a:blip r:embed="rId1"/>
          <a:stretch/>
        </p:blipFill>
        <p:spPr>
          <a:xfrm>
            <a:off x="470880" y="1371600"/>
            <a:ext cx="10951200" cy="4792680"/>
          </a:xfrm>
          <a:prstGeom prst="rect">
            <a:avLst/>
          </a:prstGeom>
          <a:ln>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CustomShape 1"/>
          <p:cNvSpPr/>
          <p:nvPr/>
        </p:nvSpPr>
        <p:spPr>
          <a:xfrm>
            <a:off x="335520" y="4406760"/>
            <a:ext cx="10746000" cy="1355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3000" spc="-1" strike="noStrike" cap="all">
                <a:solidFill>
                  <a:srgbClr val="008c4f"/>
                </a:solidFill>
                <a:latin typeface="DejaVu Sans"/>
                <a:ea typeface="DejaVu Sans"/>
              </a:rPr>
              <a:t>Introduction and History</a:t>
            </a:r>
            <a:endParaRPr b="0" lang="en-US" sz="3000" spc="-1" strike="noStrike">
              <a:latin typeface="Arial"/>
            </a:endParaRPr>
          </a:p>
        </p:txBody>
      </p:sp>
      <p:sp>
        <p:nvSpPr>
          <p:cNvPr id="264" name="CustomShape 2"/>
          <p:cNvSpPr/>
          <p:nvPr/>
        </p:nvSpPr>
        <p:spPr>
          <a:xfrm>
            <a:off x="335520" y="2906640"/>
            <a:ext cx="10746000" cy="14929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History</a:t>
            </a:r>
            <a:endParaRPr b="0" lang="en-US" sz="2400" spc="-1" strike="noStrike">
              <a:latin typeface="Arial"/>
            </a:endParaRPr>
          </a:p>
          <a:p>
            <a:pPr>
              <a:lnSpc>
                <a:spcPct val="100000"/>
              </a:lnSpc>
            </a:pPr>
            <a:endParaRPr b="0" lang="en-US" sz="2400" spc="-1" strike="noStrike">
              <a:latin typeface="Arial"/>
            </a:endParaRPr>
          </a:p>
        </p:txBody>
      </p:sp>
      <p:sp>
        <p:nvSpPr>
          <p:cNvPr id="266" name="CustomShape 2"/>
          <p:cNvSpPr/>
          <p:nvPr/>
        </p:nvSpPr>
        <p:spPr>
          <a:xfrm>
            <a:off x="335520" y="1268640"/>
            <a:ext cx="1017792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1982: Beverage dispenser with an Internet connection (Carnegie Mellon University)</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fr-FR" sz="1800" spc="-1" strike="noStrike">
                <a:solidFill>
                  <a:srgbClr val="000000"/>
                </a:solidFill>
                <a:latin typeface="DejaVu Sans"/>
                <a:ea typeface="DejaVu Sans"/>
              </a:rPr>
              <a:t>1991: Vision of </a:t>
            </a:r>
            <a:r>
              <a:rPr b="0" i="1" lang="fr-FR" sz="1800" spc="-1" strike="noStrike">
                <a:solidFill>
                  <a:srgbClr val="000000"/>
                </a:solidFill>
                <a:latin typeface="DejaVu Sans"/>
                <a:ea typeface="DejaVu Sans"/>
              </a:rPr>
              <a:t>Ubiquitous Computing</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1999: Kevin Ashton → IoT refers to the linking of clearly identifiable physical objects (things) with a virtual representation in an Internet-like structure.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Introduction</a:t>
            </a:r>
            <a:endParaRPr b="0" lang="en-US" sz="2400" spc="-1" strike="noStrike">
              <a:latin typeface="Arial"/>
            </a:endParaRPr>
          </a:p>
          <a:p>
            <a:pPr>
              <a:lnSpc>
                <a:spcPct val="100000"/>
              </a:lnSpc>
            </a:pPr>
            <a:endParaRPr b="0" lang="en-US" sz="2400" spc="-1" strike="noStrike">
              <a:latin typeface="Arial"/>
            </a:endParaRPr>
          </a:p>
        </p:txBody>
      </p:sp>
      <p:sp>
        <p:nvSpPr>
          <p:cNvPr id="268" name="CustomShape 2"/>
          <p:cNvSpPr/>
          <p:nvPr/>
        </p:nvSpPr>
        <p:spPr>
          <a:xfrm>
            <a:off x="402840" y="6429240"/>
            <a:ext cx="7726320" cy="211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800" spc="-1" strike="noStrike">
                <a:solidFill>
                  <a:srgbClr val="a6a6a6"/>
                </a:solidFill>
                <a:latin typeface="Arial"/>
                <a:ea typeface="Arial"/>
              </a:rPr>
              <a:t>Image adapted from: https://www.scientechworld.com/blog/telephone-network-computer-network-mobile-network-network-things-internet-things-iot/</a:t>
            </a:r>
            <a:endParaRPr b="0" lang="en-US" sz="800" spc="-1" strike="noStrike">
              <a:latin typeface="Arial"/>
            </a:endParaRPr>
          </a:p>
        </p:txBody>
      </p:sp>
      <p:pic>
        <p:nvPicPr>
          <p:cNvPr id="269" name="" descr=""/>
          <p:cNvPicPr/>
          <p:nvPr/>
        </p:nvPicPr>
        <p:blipFill>
          <a:blip r:embed="rId1"/>
          <a:stretch/>
        </p:blipFill>
        <p:spPr>
          <a:xfrm>
            <a:off x="1663200" y="1143000"/>
            <a:ext cx="8160840" cy="5189400"/>
          </a:xfrm>
          <a:prstGeom prst="rect">
            <a:avLst/>
          </a:prstGeom>
          <a:ln>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IIot vs. IoT</a:t>
            </a:r>
            <a:endParaRPr b="0" lang="en-US" sz="2400" spc="-1" strike="noStrike">
              <a:latin typeface="Arial"/>
            </a:endParaRPr>
          </a:p>
          <a:p>
            <a:pPr>
              <a:lnSpc>
                <a:spcPct val="100000"/>
              </a:lnSpc>
            </a:pPr>
            <a:endParaRPr b="0" lang="en-US" sz="2400" spc="-1" strike="noStrike">
              <a:latin typeface="Arial"/>
            </a:endParaRPr>
          </a:p>
        </p:txBody>
      </p:sp>
      <p:sp>
        <p:nvSpPr>
          <p:cNvPr id="271" name="CustomShape 2"/>
          <p:cNvSpPr/>
          <p:nvPr/>
        </p:nvSpPr>
        <p:spPr>
          <a:xfrm>
            <a:off x="263520" y="6411600"/>
            <a:ext cx="86461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https://web.stanford.edu/class/archive/ee/ee392b/ee392b.1186/lecture/apr3/ee392b_2018_Lecture1_Overview.pdf</a:t>
            </a:r>
            <a:endParaRPr b="0" lang="en-US" sz="900" spc="-1" strike="noStrike">
              <a:latin typeface="Arial"/>
            </a:endParaRPr>
          </a:p>
        </p:txBody>
      </p:sp>
      <p:pic>
        <p:nvPicPr>
          <p:cNvPr id="272" name="" descr=""/>
          <p:cNvPicPr/>
          <p:nvPr/>
        </p:nvPicPr>
        <p:blipFill>
          <a:blip r:embed="rId1"/>
          <a:stretch/>
        </p:blipFill>
        <p:spPr>
          <a:xfrm>
            <a:off x="1414800" y="1884600"/>
            <a:ext cx="8180640" cy="3367440"/>
          </a:xfrm>
          <a:prstGeom prst="rect">
            <a:avLst/>
          </a:prstGeom>
          <a:ln>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3"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IT and OT in IIoT</a:t>
            </a:r>
            <a:endParaRPr b="0" lang="en-US" sz="2400" spc="-1" strike="noStrike">
              <a:latin typeface="Arial"/>
            </a:endParaRPr>
          </a:p>
          <a:p>
            <a:pPr>
              <a:lnSpc>
                <a:spcPct val="100000"/>
              </a:lnSpc>
            </a:pPr>
            <a:endParaRPr b="0" lang="en-US" sz="2400" spc="-1" strike="noStrike">
              <a:latin typeface="Arial"/>
            </a:endParaRPr>
          </a:p>
        </p:txBody>
      </p:sp>
      <p:sp>
        <p:nvSpPr>
          <p:cNvPr id="274" name="CustomShape 2"/>
          <p:cNvSpPr/>
          <p:nvPr/>
        </p:nvSpPr>
        <p:spPr>
          <a:xfrm>
            <a:off x="263520" y="6231600"/>
            <a:ext cx="11160720" cy="364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and definitions adapted from: </a:t>
            </a:r>
            <a:r>
              <a:rPr b="0" lang="de-DE" sz="900" spc="-1" strike="noStrike" u="sng">
                <a:solidFill>
                  <a:srgbClr val="0000ff"/>
                </a:solidFill>
                <a:uFillTx/>
                <a:latin typeface="Roboto"/>
                <a:ea typeface="Roboto"/>
                <a:hlinkClick r:id="rId1"/>
              </a:rPr>
              <a:t>https://www.coolfiresolutions.com/wp-content/uploads/2020/09/difference-it-ot.gif</a:t>
            </a:r>
            <a:r>
              <a:rPr b="0" lang="de-DE" sz="900" spc="-1" strike="noStrike">
                <a:solidFill>
                  <a:srgbClr val="a6a6a6"/>
                </a:solidFill>
                <a:latin typeface="Roboto"/>
                <a:ea typeface="Roboto"/>
              </a:rPr>
              <a:t> and</a:t>
            </a:r>
            <a:r>
              <a:rPr b="0" lang="de-DE" sz="900" spc="-1" strike="noStrike" u="sng">
                <a:solidFill>
                  <a:srgbClr val="0000ff"/>
                </a:solidFill>
                <a:uFillTx/>
                <a:latin typeface="Roboto"/>
                <a:ea typeface="Roboto"/>
                <a:hlinkClick r:id="rId2"/>
              </a:rPr>
              <a:t>https://web.stanford.edu/class/archive/ee/ee392b/ee392b.1186/lecture/apr3/ee392b_2018_Lecture1_Overview.pdf</a:t>
            </a:r>
            <a:r>
              <a:rPr b="0" lang="de-DE" sz="900" spc="-1" strike="noStrike">
                <a:solidFill>
                  <a:srgbClr val="a6a6a6"/>
                </a:solidFill>
                <a:latin typeface="Roboto"/>
                <a:ea typeface="Roboto"/>
              </a:rPr>
              <a:t> respectively</a:t>
            </a:r>
            <a:endParaRPr b="0" lang="en-US" sz="900" spc="-1" strike="noStrike">
              <a:latin typeface="Arial"/>
            </a:endParaRPr>
          </a:p>
        </p:txBody>
      </p:sp>
      <p:sp>
        <p:nvSpPr>
          <p:cNvPr id="275" name="CustomShape 3"/>
          <p:cNvSpPr/>
          <p:nvPr/>
        </p:nvSpPr>
        <p:spPr>
          <a:xfrm>
            <a:off x="457200" y="1481400"/>
            <a:ext cx="10509840" cy="19418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1800" spc="-1" strike="noStrike">
                <a:solidFill>
                  <a:srgbClr val="000000"/>
                </a:solidFill>
                <a:latin typeface="DejaVu Sans"/>
                <a:ea typeface="DejaVu Sans"/>
              </a:rPr>
              <a:t>OT (Operational Technology): </a:t>
            </a:r>
            <a:r>
              <a:rPr b="0" lang="en-US" sz="1800" spc="-1" strike="noStrike">
                <a:solidFill>
                  <a:srgbClr val="000000"/>
                </a:solidFill>
                <a:latin typeface="DejaVu Sans"/>
                <a:ea typeface="DejaVu Sans"/>
              </a:rPr>
              <a:t>Hardware and software that detects or causes a change through the direct monitoring and/or control of physical devices, process and events in the enterprise.</a:t>
            </a:r>
            <a:endParaRPr b="0" lang="en-US" sz="1800" spc="-1" strike="noStrike">
              <a:latin typeface="Arial"/>
            </a:endParaRPr>
          </a:p>
          <a:p>
            <a:pPr>
              <a:lnSpc>
                <a:spcPct val="100000"/>
              </a:lnSpc>
            </a:pPr>
            <a:endParaRPr b="0" lang="en-US" sz="1800" spc="-1" strike="noStrike">
              <a:latin typeface="Arial"/>
            </a:endParaRPr>
          </a:p>
          <a:p>
            <a:pPr>
              <a:lnSpc>
                <a:spcPct val="100000"/>
              </a:lnSpc>
            </a:pPr>
            <a:r>
              <a:rPr b="1" lang="en-US" sz="1800" spc="-1" strike="noStrike">
                <a:solidFill>
                  <a:srgbClr val="000000"/>
                </a:solidFill>
                <a:latin typeface="DejaVu Sans"/>
                <a:ea typeface="DejaVu Sans"/>
              </a:rPr>
              <a:t>IT (Information Technology): </a:t>
            </a:r>
            <a:r>
              <a:rPr b="0" lang="en-US" sz="1800" spc="-1" strike="noStrike">
                <a:solidFill>
                  <a:srgbClr val="000000"/>
                </a:solidFill>
                <a:latin typeface="DejaVu Sans"/>
                <a:ea typeface="DejaVu Sans"/>
              </a:rPr>
              <a:t>This is the common term for the entire spectrum of technologies for information processing, including software, hardware, communications technologies and related services.</a:t>
            </a:r>
            <a:endParaRPr b="0" lang="en-US" sz="1800" spc="-1" strike="noStrike">
              <a:latin typeface="Arial"/>
            </a:endParaRPr>
          </a:p>
        </p:txBody>
      </p:sp>
      <p:pic>
        <p:nvPicPr>
          <p:cNvPr id="276" name="" descr=""/>
          <p:cNvPicPr/>
          <p:nvPr/>
        </p:nvPicPr>
        <p:blipFill>
          <a:blip r:embed="rId3"/>
          <a:stretch/>
        </p:blipFill>
        <p:spPr>
          <a:xfrm>
            <a:off x="2926080" y="3522960"/>
            <a:ext cx="6154920" cy="270756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IoT Example – Connected Cars</a:t>
            </a:r>
            <a:endParaRPr b="0" lang="en-US" sz="2400" spc="-1" strike="noStrike">
              <a:latin typeface="Arial"/>
            </a:endParaRPr>
          </a:p>
          <a:p>
            <a:pPr>
              <a:lnSpc>
                <a:spcPct val="100000"/>
              </a:lnSpc>
            </a:pPr>
            <a:endParaRPr b="0" lang="en-US" sz="2400" spc="-1" strike="noStrike">
              <a:latin typeface="Arial"/>
            </a:endParaRPr>
          </a:p>
        </p:txBody>
      </p:sp>
      <p:sp>
        <p:nvSpPr>
          <p:cNvPr id="278" name="CustomShape 2"/>
          <p:cNvSpPr/>
          <p:nvPr/>
        </p:nvSpPr>
        <p:spPr>
          <a:xfrm>
            <a:off x="263520" y="6411600"/>
            <a:ext cx="86461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https://web.stanford.edu/class/archive/ee/ee392b/ee392b.1186/lecture/apr3/ee392b_2018_Lecture1_Overview.pdf</a:t>
            </a:r>
            <a:endParaRPr b="0" lang="en-US" sz="900" spc="-1" strike="noStrike">
              <a:latin typeface="Arial"/>
            </a:endParaRPr>
          </a:p>
        </p:txBody>
      </p:sp>
      <p:pic>
        <p:nvPicPr>
          <p:cNvPr id="279" name="" descr=""/>
          <p:cNvPicPr/>
          <p:nvPr/>
        </p:nvPicPr>
        <p:blipFill>
          <a:blip r:embed="rId1"/>
          <a:stretch/>
        </p:blipFill>
        <p:spPr>
          <a:xfrm>
            <a:off x="1600200" y="1371600"/>
            <a:ext cx="8637840" cy="470484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latin typeface="Arial"/>
            </a:endParaRPr>
          </a:p>
          <a:p>
            <a:pPr>
              <a:lnSpc>
                <a:spcPct val="100000"/>
              </a:lnSpc>
            </a:pPr>
            <a:endParaRPr b="0" lang="en-US" sz="2400" spc="-1" strike="noStrike">
              <a:latin typeface="Arial"/>
            </a:endParaRPr>
          </a:p>
        </p:txBody>
      </p:sp>
      <p:sp>
        <p:nvSpPr>
          <p:cNvPr id="281" name="CustomShape 2"/>
          <p:cNvSpPr/>
          <p:nvPr/>
        </p:nvSpPr>
        <p:spPr>
          <a:xfrm>
            <a:off x="335520" y="1268640"/>
            <a:ext cx="559296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Machine-to-Human (M2H)</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Transportation-as-a-Service</a:t>
            </a:r>
            <a:endParaRPr b="0" lang="en-US" sz="1800" spc="-1" strike="noStrike">
              <a:latin typeface="Arial"/>
            </a:endParaRPr>
          </a:p>
          <a:p>
            <a:pPr marL="360">
              <a:lnSpc>
                <a:spcPct val="100000"/>
              </a:lnSpc>
              <a:spcBef>
                <a:spcPts val="360"/>
              </a:spcBef>
            </a:pPr>
            <a:endParaRPr b="0" lang="en-US" sz="1800" spc="-1" strike="noStrike">
              <a:latin typeface="Arial"/>
            </a:endParaRPr>
          </a:p>
        </p:txBody>
      </p:sp>
      <p:pic>
        <p:nvPicPr>
          <p:cNvPr id="282" name="" descr=""/>
          <p:cNvPicPr/>
          <p:nvPr/>
        </p:nvPicPr>
        <p:blipFill>
          <a:blip r:embed="rId1"/>
          <a:stretch/>
        </p:blipFill>
        <p:spPr>
          <a:xfrm>
            <a:off x="5943600" y="2103120"/>
            <a:ext cx="4566240" cy="365184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335520" y="764640"/>
            <a:ext cx="10736280" cy="4870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License</a:t>
            </a:r>
            <a:endParaRPr b="0" lang="en-US" sz="2400" spc="-1" strike="noStrike">
              <a:latin typeface="Arial"/>
            </a:endParaRPr>
          </a:p>
        </p:txBody>
      </p:sp>
      <p:sp>
        <p:nvSpPr>
          <p:cNvPr id="233" name="CustomShape 2"/>
          <p:cNvSpPr/>
          <p:nvPr/>
        </p:nvSpPr>
        <p:spPr>
          <a:xfrm>
            <a:off x="335520" y="1268280"/>
            <a:ext cx="10736280" cy="50238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latin typeface="Arial"/>
            </a:endParaRPr>
          </a:p>
          <a:p>
            <a:pPr>
              <a:lnSpc>
                <a:spcPct val="100000"/>
              </a:lnSpc>
            </a:pPr>
            <a:endParaRPr b="0" lang="en-US" sz="2400" spc="-1" strike="noStrike">
              <a:latin typeface="Arial"/>
            </a:endParaRPr>
          </a:p>
        </p:txBody>
      </p:sp>
      <p:sp>
        <p:nvSpPr>
          <p:cNvPr id="284" name="CustomShape 2"/>
          <p:cNvSpPr/>
          <p:nvPr/>
        </p:nvSpPr>
        <p:spPr>
          <a:xfrm>
            <a:off x="348120" y="1268280"/>
            <a:ext cx="559296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Machine-to-Machine (M2M)</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Road space negotiations</a:t>
            </a:r>
            <a:endParaRPr b="0" lang="en-US" sz="1800" spc="-1" strike="noStrike">
              <a:latin typeface="Arial"/>
            </a:endParaRPr>
          </a:p>
          <a:p>
            <a:pPr marL="360">
              <a:lnSpc>
                <a:spcPct val="100000"/>
              </a:lnSpc>
              <a:spcBef>
                <a:spcPts val="360"/>
              </a:spcBef>
            </a:pPr>
            <a:endParaRPr b="0" lang="en-US" sz="1800" spc="-1" strike="noStrike">
              <a:latin typeface="Arial"/>
            </a:endParaRPr>
          </a:p>
        </p:txBody>
      </p:sp>
      <p:pic>
        <p:nvPicPr>
          <p:cNvPr id="285" name="" descr=""/>
          <p:cNvPicPr/>
          <p:nvPr/>
        </p:nvPicPr>
        <p:blipFill>
          <a:blip r:embed="rId1"/>
          <a:stretch/>
        </p:blipFill>
        <p:spPr>
          <a:xfrm>
            <a:off x="5943600" y="2103120"/>
            <a:ext cx="4566240" cy="3651840"/>
          </a:xfrm>
          <a:prstGeom prst="rect">
            <a:avLst/>
          </a:prstGeom>
          <a:ln>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latin typeface="Arial"/>
            </a:endParaRPr>
          </a:p>
          <a:p>
            <a:pPr>
              <a:lnSpc>
                <a:spcPct val="100000"/>
              </a:lnSpc>
            </a:pPr>
            <a:endParaRPr b="0" lang="en-US" sz="2400" spc="-1" strike="noStrike">
              <a:latin typeface="Arial"/>
            </a:endParaRPr>
          </a:p>
        </p:txBody>
      </p:sp>
      <p:sp>
        <p:nvSpPr>
          <p:cNvPr id="287" name="CustomShape 2"/>
          <p:cNvSpPr/>
          <p:nvPr/>
        </p:nvSpPr>
        <p:spPr>
          <a:xfrm>
            <a:off x="348120" y="1268280"/>
            <a:ext cx="559296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Machine-to-Infrastructure (M2I)</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Smart parking, battery charging or traffic information</a:t>
            </a:r>
            <a:endParaRPr b="0" lang="en-US" sz="1800" spc="-1" strike="noStrike">
              <a:latin typeface="Arial"/>
            </a:endParaRPr>
          </a:p>
          <a:p>
            <a:pPr marL="360">
              <a:lnSpc>
                <a:spcPct val="100000"/>
              </a:lnSpc>
              <a:spcBef>
                <a:spcPts val="360"/>
              </a:spcBef>
            </a:pPr>
            <a:endParaRPr b="0" lang="en-US" sz="1800" spc="-1" strike="noStrike">
              <a:latin typeface="Arial"/>
            </a:endParaRPr>
          </a:p>
        </p:txBody>
      </p:sp>
      <p:pic>
        <p:nvPicPr>
          <p:cNvPr id="288" name="" descr=""/>
          <p:cNvPicPr/>
          <p:nvPr/>
        </p:nvPicPr>
        <p:blipFill>
          <a:blip r:embed="rId1"/>
          <a:stretch/>
        </p:blipFill>
        <p:spPr>
          <a:xfrm>
            <a:off x="6663600" y="2103120"/>
            <a:ext cx="3651840" cy="3651840"/>
          </a:xfrm>
          <a:prstGeom prst="rect">
            <a:avLst/>
          </a:prstGeom>
          <a:ln>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3598920" y="1952640"/>
            <a:ext cx="4987440" cy="285336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ctr">
            <a:noAutofit/>
          </a:bodyPr>
          <a:p>
            <a:pPr algn="ctr">
              <a:lnSpc>
                <a:spcPct val="100000"/>
              </a:lnSpc>
            </a:pPr>
            <a:r>
              <a:rPr b="0" lang="de-DE" sz="2150" spc="-1" strike="noStrike">
                <a:solidFill>
                  <a:srgbClr val="000000"/>
                </a:solidFill>
                <a:latin typeface="DejaVu Sans"/>
                <a:ea typeface="DejaVu Sans"/>
              </a:rPr>
              <a:t>Machine-to-Human (M2H)</a:t>
            </a:r>
            <a:endParaRPr b="0" lang="en-US" sz="2150" spc="-1" strike="noStrike">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Machine-to-Machine (M2M)</a:t>
            </a:r>
            <a:endParaRPr b="0" lang="en-US" sz="2150" spc="-1" strike="noStrike">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Machine-to-Infrastructure (M2I)</a:t>
            </a:r>
            <a:endParaRPr b="0" lang="en-US" sz="2150" spc="-1" strike="noStrike">
              <a:latin typeface="Arial"/>
            </a:endParaRPr>
          </a:p>
          <a:p>
            <a:pPr marL="118440" algn="ctr">
              <a:lnSpc>
                <a:spcPct val="100000"/>
              </a:lnSpc>
              <a:tabLst>
                <a:tab algn="l" pos="0"/>
              </a:tabLst>
            </a:pPr>
            <a:r>
              <a:rPr b="1" lang="de-DE" sz="2150" spc="-1" strike="noStrike">
                <a:solidFill>
                  <a:srgbClr val="000000"/>
                </a:solidFill>
                <a:latin typeface="DejaVu Sans"/>
                <a:ea typeface="Roboto"/>
              </a:rPr>
              <a:t>=</a:t>
            </a:r>
            <a:endParaRPr b="0" lang="en-US" sz="2150" spc="-1" strike="noStrike">
              <a:latin typeface="Arial"/>
            </a:endParaRPr>
          </a:p>
          <a:p>
            <a:pPr marL="118440" algn="ctr">
              <a:lnSpc>
                <a:spcPct val="100000"/>
              </a:lnSpc>
              <a:tabLst>
                <a:tab algn="l" pos="0"/>
              </a:tabLst>
            </a:pPr>
            <a:r>
              <a:rPr b="1" lang="de-DE" sz="2150" spc="-1" strike="noStrike">
                <a:solidFill>
                  <a:srgbClr val="000000"/>
                </a:solidFill>
                <a:latin typeface="DejaVu Sans"/>
                <a:ea typeface="Roboto"/>
              </a:rPr>
              <a:t>Machine-to-Everything (M2X)</a:t>
            </a:r>
            <a:endParaRPr b="0" lang="en-US" sz="2150" spc="-1" strike="noStrike">
              <a:latin typeface="Arial"/>
            </a:endParaRPr>
          </a:p>
        </p:txBody>
      </p:sp>
      <p:sp>
        <p:nvSpPr>
          <p:cNvPr id="290" name="CustomShape 2"/>
          <p:cNvSpPr/>
          <p:nvPr/>
        </p:nvSpPr>
        <p:spPr>
          <a:xfrm>
            <a:off x="510120" y="6291000"/>
            <a:ext cx="1075680" cy="30096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sp>
      <p:sp>
        <p:nvSpPr>
          <p:cNvPr id="291" name="CustomShape 3"/>
          <p:cNvSpPr/>
          <p:nvPr/>
        </p:nvSpPr>
        <p:spPr>
          <a:xfrm>
            <a:off x="11296800" y="6217560"/>
            <a:ext cx="724320" cy="517320"/>
          </a:xfrm>
          <a:prstGeom prst="rect">
            <a:avLst/>
          </a:prstGeom>
          <a:noFill/>
          <a:ln>
            <a:noFill/>
          </a:ln>
        </p:spPr>
        <p:style>
          <a:lnRef idx="0"/>
          <a:fillRef idx="0"/>
          <a:effectRef idx="0"/>
          <a:fontRef idx="minor"/>
        </p:style>
        <p:txBody>
          <a:bodyPr lIns="90000" rIns="90000" tIns="122040" bIns="122040" anchor="ctr">
            <a:noAutofit/>
          </a:bodyPr>
          <a:p>
            <a:pPr algn="r">
              <a:lnSpc>
                <a:spcPct val="100000"/>
              </a:lnSpc>
              <a:tabLst>
                <a:tab algn="l" pos="0"/>
              </a:tabLst>
            </a:pPr>
            <a:fld id="{15E9CCE8-65A4-42B8-AAED-727F33477FC8}" type="slidenum">
              <a:rPr b="0" lang="de-DE" sz="1050" spc="-1" strike="noStrike">
                <a:solidFill>
                  <a:srgbClr val="595959"/>
                </a:solidFill>
                <a:latin typeface="DejaVu Sans"/>
                <a:ea typeface="Roboto"/>
              </a:rPr>
              <a:t>&lt;number&gt;</a:t>
            </a:fld>
            <a:endParaRPr b="0" lang="en-US" sz="1050" spc="-1" strike="noStrike">
              <a:latin typeface="Arial"/>
            </a:endParaRPr>
          </a:p>
        </p:txBody>
      </p:sp>
      <p:sp>
        <p:nvSpPr>
          <p:cNvPr id="292" name="CustomShape 4"/>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CustomShape 1"/>
          <p:cNvSpPr/>
          <p:nvPr/>
        </p:nvSpPr>
        <p:spPr>
          <a:xfrm>
            <a:off x="415440" y="1536480"/>
            <a:ext cx="11354040" cy="4548240"/>
          </a:xfrm>
          <a:prstGeom prst="rect">
            <a:avLst/>
          </a:prstGeom>
          <a:noFill/>
          <a:ln>
            <a:noFill/>
          </a:ln>
        </p:spPr>
        <p:style>
          <a:lnRef idx="0"/>
          <a:fillRef idx="0"/>
          <a:effectRef idx="0"/>
          <a:fontRef idx="minor"/>
        </p:style>
        <p:txBody>
          <a:bodyPr lIns="0" rIns="0" tIns="91440" bIns="91440" anchor="b">
            <a:noAutofit/>
          </a:bodyPr>
          <a:p>
            <a:pPr marL="118440" algn="ctr">
              <a:lnSpc>
                <a:spcPct val="100000"/>
              </a:lnSpc>
              <a:spcAft>
                <a:spcPts val="533"/>
              </a:spcAft>
              <a:tabLst>
                <a:tab algn="l" pos="0"/>
              </a:tabLst>
            </a:pPr>
            <a:endParaRPr b="0" lang="en-US" sz="1800" spc="-1" strike="noStrike">
              <a:latin typeface="Arial"/>
            </a:endParaRPr>
          </a:p>
          <a:p>
            <a:pPr marL="118440">
              <a:lnSpc>
                <a:spcPct val="100000"/>
              </a:lnSpc>
              <a:spcAft>
                <a:spcPts val="533"/>
              </a:spcAft>
              <a:tabLst>
                <a:tab algn="l" pos="0"/>
              </a:tabLst>
            </a:pPr>
            <a:r>
              <a:rPr b="1" lang="en-GB" sz="2150" spc="-1" strike="noStrike">
                <a:solidFill>
                  <a:srgbClr val="000000"/>
                </a:solidFill>
                <a:latin typeface="DejaVu Sans"/>
                <a:ea typeface="DejaVu Sans"/>
              </a:rPr>
              <a:t>M2X Economy </a:t>
            </a:r>
            <a:r>
              <a:rPr b="0" lang="en-GB" sz="2150" spc="-1" strike="noStrike">
                <a:solidFill>
                  <a:srgbClr val="000000"/>
                </a:solidFill>
                <a:latin typeface="DejaVu Sans"/>
                <a:ea typeface="DejaVu Sans"/>
              </a:rPr>
              <a:t>→ Is the result of business interactions, transactions and collaborations among entities of the M2X ecosystem.</a:t>
            </a:r>
            <a:endParaRPr b="0" lang="en-US" sz="2150" spc="-1" strike="noStrike">
              <a:latin typeface="Arial"/>
            </a:endParaRPr>
          </a:p>
          <a:p>
            <a:pPr marL="118440" algn="ctr">
              <a:lnSpc>
                <a:spcPct val="100000"/>
              </a:lnSpc>
              <a:spcAft>
                <a:spcPts val="533"/>
              </a:spcAft>
              <a:tabLst>
                <a:tab algn="l" pos="0"/>
              </a:tabLst>
            </a:pPr>
            <a:endParaRPr b="0" lang="en-US" sz="2150" spc="-1" strike="noStrike">
              <a:latin typeface="Arial"/>
            </a:endParaRPr>
          </a:p>
        </p:txBody>
      </p:sp>
      <p:sp>
        <p:nvSpPr>
          <p:cNvPr id="294" name="CustomShape 2"/>
          <p:cNvSpPr/>
          <p:nvPr/>
        </p:nvSpPr>
        <p:spPr>
          <a:xfrm>
            <a:off x="510120" y="6291000"/>
            <a:ext cx="1075680" cy="30096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sp>
      <p:sp>
        <p:nvSpPr>
          <p:cNvPr id="295" name="CustomShape 3"/>
          <p:cNvSpPr/>
          <p:nvPr/>
        </p:nvSpPr>
        <p:spPr>
          <a:xfrm>
            <a:off x="11296800" y="6217560"/>
            <a:ext cx="724320" cy="517320"/>
          </a:xfrm>
          <a:prstGeom prst="rect">
            <a:avLst/>
          </a:prstGeom>
          <a:noFill/>
          <a:ln>
            <a:noFill/>
          </a:ln>
        </p:spPr>
        <p:style>
          <a:lnRef idx="0"/>
          <a:fillRef idx="0"/>
          <a:effectRef idx="0"/>
          <a:fontRef idx="minor"/>
        </p:style>
        <p:txBody>
          <a:bodyPr lIns="90000" rIns="90000" tIns="122040" bIns="122040" anchor="ctr">
            <a:noAutofit/>
          </a:bodyPr>
          <a:p>
            <a:pPr algn="r">
              <a:lnSpc>
                <a:spcPct val="100000"/>
              </a:lnSpc>
              <a:tabLst>
                <a:tab algn="l" pos="0"/>
              </a:tabLst>
            </a:pPr>
            <a:fld id="{4C2FA253-13F8-4D8D-BB30-141B16111647}" type="slidenum">
              <a:rPr b="0" lang="de-DE" sz="1050" spc="-1" strike="noStrike">
                <a:solidFill>
                  <a:srgbClr val="595959"/>
                </a:solidFill>
                <a:latin typeface="DejaVu Sans"/>
                <a:ea typeface="Roboto"/>
              </a:rPr>
              <a:t>&lt;number&gt;</a:t>
            </a:fld>
            <a:endParaRPr b="0" lang="en-US" sz="1050" spc="-1" strike="noStrike">
              <a:latin typeface="Arial"/>
            </a:endParaRPr>
          </a:p>
        </p:txBody>
      </p:sp>
      <p:sp>
        <p:nvSpPr>
          <p:cNvPr id="296" name="CustomShape 4"/>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latin typeface="Arial"/>
            </a:endParaRPr>
          </a:p>
          <a:p>
            <a:pPr>
              <a:lnSpc>
                <a:spcPct val="100000"/>
              </a:lnSpc>
            </a:pPr>
            <a:endParaRPr b="0" lang="en-US" sz="2400" spc="-1" strike="noStrike">
              <a:latin typeface="Arial"/>
            </a:endParaRPr>
          </a:p>
        </p:txBody>
      </p:sp>
      <p:sp>
        <p:nvSpPr>
          <p:cNvPr id="297" name="CustomShape 5"/>
          <p:cNvSpPr/>
          <p:nvPr/>
        </p:nvSpPr>
        <p:spPr>
          <a:xfrm>
            <a:off x="3599280" y="1953000"/>
            <a:ext cx="4987440" cy="285336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ctr">
            <a:noAutofit/>
          </a:bodyPr>
          <a:p>
            <a:pPr algn="ctr">
              <a:lnSpc>
                <a:spcPct val="100000"/>
              </a:lnSpc>
            </a:pPr>
            <a:r>
              <a:rPr b="0" lang="de-DE" sz="2150" spc="-1" strike="noStrike">
                <a:solidFill>
                  <a:srgbClr val="000000"/>
                </a:solidFill>
                <a:latin typeface="DejaVu Sans"/>
                <a:ea typeface="DejaVu Sans"/>
              </a:rPr>
              <a:t>Machine-to-Human (M2H)</a:t>
            </a:r>
            <a:endParaRPr b="0" lang="en-US" sz="2150" spc="-1" strike="noStrike">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Machine-to-Machine (M2M)</a:t>
            </a:r>
            <a:endParaRPr b="0" lang="en-US" sz="2150" spc="-1" strike="noStrike">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Machine-to-Infrastructure (M2I)</a:t>
            </a:r>
            <a:endParaRPr b="0" lang="en-US" sz="2150" spc="-1" strike="noStrike">
              <a:latin typeface="Arial"/>
            </a:endParaRPr>
          </a:p>
          <a:p>
            <a:pPr marL="118440" algn="ctr">
              <a:lnSpc>
                <a:spcPct val="100000"/>
              </a:lnSpc>
              <a:tabLst>
                <a:tab algn="l" pos="0"/>
              </a:tabLst>
            </a:pPr>
            <a:r>
              <a:rPr b="1" lang="de-DE" sz="2150" spc="-1" strike="noStrike">
                <a:solidFill>
                  <a:srgbClr val="000000"/>
                </a:solidFill>
                <a:latin typeface="DejaVu Sans"/>
                <a:ea typeface="Roboto"/>
              </a:rPr>
              <a:t>=</a:t>
            </a:r>
            <a:endParaRPr b="0" lang="en-US" sz="2150" spc="-1" strike="noStrike">
              <a:latin typeface="Arial"/>
            </a:endParaRPr>
          </a:p>
          <a:p>
            <a:pPr marL="118440" algn="ctr">
              <a:lnSpc>
                <a:spcPct val="100000"/>
              </a:lnSpc>
              <a:tabLst>
                <a:tab algn="l" pos="0"/>
              </a:tabLst>
            </a:pPr>
            <a:r>
              <a:rPr b="1" lang="de-DE" sz="2150" spc="-1" strike="noStrike">
                <a:solidFill>
                  <a:srgbClr val="000000"/>
                </a:solidFill>
                <a:latin typeface="DejaVu Sans"/>
                <a:ea typeface="Roboto"/>
              </a:rPr>
              <a:t>Machine-to-Everything (M2X)</a:t>
            </a:r>
            <a:endParaRPr b="0" lang="en-US" sz="215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latin typeface="Arial"/>
            </a:endParaRPr>
          </a:p>
          <a:p>
            <a:pPr>
              <a:lnSpc>
                <a:spcPct val="100000"/>
              </a:lnSpc>
            </a:pPr>
            <a:endParaRPr b="0" lang="en-US" sz="2400" spc="-1" strike="noStrike">
              <a:latin typeface="Arial"/>
            </a:endParaRPr>
          </a:p>
        </p:txBody>
      </p:sp>
      <p:sp>
        <p:nvSpPr>
          <p:cNvPr id="299" name="CustomShape 2"/>
          <p:cNvSpPr/>
          <p:nvPr/>
        </p:nvSpPr>
        <p:spPr>
          <a:xfrm>
            <a:off x="263520" y="6411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https://chorus.mobi</a:t>
            </a:r>
            <a:endParaRPr b="0" lang="en-US" sz="900" spc="-1" strike="noStrike">
              <a:latin typeface="Arial"/>
            </a:endParaRPr>
          </a:p>
        </p:txBody>
      </p:sp>
      <p:sp>
        <p:nvSpPr>
          <p:cNvPr id="300" name="CustomShape 3"/>
          <p:cNvSpPr/>
          <p:nvPr/>
        </p:nvSpPr>
        <p:spPr>
          <a:xfrm>
            <a:off x="2298600" y="2853000"/>
            <a:ext cx="6856560" cy="173196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1"/>
              </a:rPr>
              <a:t>Transformin</a:t>
            </a:r>
            <a:r>
              <a:rPr b="1" lang="en-US" sz="1800" spc="-1" strike="noStrike" u="sng">
                <a:solidFill>
                  <a:srgbClr val="0000ff"/>
                </a:solidFill>
                <a:uFillTx/>
                <a:latin typeface="DejaVu Sans"/>
                <a:ea typeface="DejaVu Sans"/>
                <a:hlinkClick r:id="rId2"/>
              </a:rPr>
              <a:t>g Urban Mobility</a:t>
            </a:r>
            <a:endParaRPr b="0" lang="en-US" sz="1800" spc="-1" strike="noStrike">
              <a:latin typeface="Arial"/>
            </a:endParaRPr>
          </a:p>
          <a:p>
            <a:pPr algn="ctr">
              <a:lnSpc>
                <a:spcPct val="100000"/>
              </a:lnSpc>
              <a:spcBef>
                <a:spcPts val="360"/>
              </a:spcBef>
              <a:tabLst>
                <a:tab algn="l" pos="0"/>
              </a:tabLst>
            </a:pPr>
            <a:endParaRPr b="0" lang="en-US" sz="1800" spc="-1" strike="noStrike">
              <a:latin typeface="Arial"/>
            </a:endParaRPr>
          </a:p>
          <a:p>
            <a:pPr algn="ctr">
              <a:lnSpc>
                <a:spcPct val="100000"/>
              </a:lnSpc>
              <a:spcBef>
                <a:spcPts val="360"/>
              </a:spcBef>
              <a:tabLst>
                <a:tab algn="l" pos="0"/>
              </a:tabLst>
            </a:pPr>
            <a:endParaRPr b="0" lang="en-US" sz="1800" spc="-1" strike="noStrike">
              <a:latin typeface="Arial"/>
            </a:endParaRPr>
          </a:p>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3"/>
              </a:rPr>
              <a:t>MOBI Grand Challenge Submission Video</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IoT Example – Agriculture</a:t>
            </a:r>
            <a:endParaRPr b="0" lang="en-US" sz="2400" spc="-1" strike="noStrike">
              <a:latin typeface="Arial"/>
            </a:endParaRPr>
          </a:p>
          <a:p>
            <a:pPr>
              <a:lnSpc>
                <a:spcPct val="100000"/>
              </a:lnSpc>
            </a:pPr>
            <a:endParaRPr b="0" lang="en-US" sz="2400" spc="-1" strike="noStrike">
              <a:latin typeface="Arial"/>
            </a:endParaRPr>
          </a:p>
        </p:txBody>
      </p:sp>
      <p:sp>
        <p:nvSpPr>
          <p:cNvPr id="302" name="CustomShape 2"/>
          <p:cNvSpPr/>
          <p:nvPr/>
        </p:nvSpPr>
        <p:spPr>
          <a:xfrm>
            <a:off x="263520" y="6411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https://www.nesta.org.uk/blog/precision-agriculture-almost-20-increase-in-income-possible-from-smart-farming/</a:t>
            </a:r>
            <a:endParaRPr b="0" lang="en-US" sz="900" spc="-1" strike="noStrike">
              <a:latin typeface="Arial"/>
            </a:endParaRPr>
          </a:p>
        </p:txBody>
      </p:sp>
      <p:pic>
        <p:nvPicPr>
          <p:cNvPr id="303" name="" descr=""/>
          <p:cNvPicPr/>
          <p:nvPr/>
        </p:nvPicPr>
        <p:blipFill>
          <a:blip r:embed="rId1"/>
          <a:stretch/>
        </p:blipFill>
        <p:spPr>
          <a:xfrm>
            <a:off x="1600200" y="1375920"/>
            <a:ext cx="8681040" cy="4790520"/>
          </a:xfrm>
          <a:prstGeom prst="rect">
            <a:avLst/>
          </a:prstGeom>
          <a:ln>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4"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IoT Example – Healthcare</a:t>
            </a:r>
            <a:endParaRPr b="0" lang="en-US" sz="2400" spc="-1" strike="noStrike">
              <a:latin typeface="Arial"/>
            </a:endParaRPr>
          </a:p>
          <a:p>
            <a:pPr>
              <a:lnSpc>
                <a:spcPct val="100000"/>
              </a:lnSpc>
            </a:pPr>
            <a:endParaRPr b="0" lang="en-US" sz="2400" spc="-1" strike="noStrike">
              <a:latin typeface="Arial"/>
            </a:endParaRPr>
          </a:p>
        </p:txBody>
      </p:sp>
      <p:sp>
        <p:nvSpPr>
          <p:cNvPr id="305" name="CustomShape 2"/>
          <p:cNvSpPr/>
          <p:nvPr/>
        </p:nvSpPr>
        <p:spPr>
          <a:xfrm>
            <a:off x="263520" y="6411600"/>
            <a:ext cx="10932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Khan, Sarfraz Fayaz. "Health care monitoring system in Internet of Things (IoT) by using RFID." 2017 6th International Conference on Industrial Technology and Management (ICITM). IEEE, 2017.</a:t>
            </a:r>
            <a:endParaRPr b="0" lang="en-US" sz="900" spc="-1" strike="noStrike">
              <a:latin typeface="Arial"/>
            </a:endParaRPr>
          </a:p>
        </p:txBody>
      </p:sp>
      <p:pic>
        <p:nvPicPr>
          <p:cNvPr id="306" name="" descr=""/>
          <p:cNvPicPr/>
          <p:nvPr/>
        </p:nvPicPr>
        <p:blipFill>
          <a:blip r:embed="rId1"/>
          <a:stretch/>
        </p:blipFill>
        <p:spPr>
          <a:xfrm>
            <a:off x="457200" y="1418760"/>
            <a:ext cx="10608120" cy="4290480"/>
          </a:xfrm>
          <a:prstGeom prst="rect">
            <a:avLst/>
          </a:prstGeom>
          <a:ln>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IoT Example – Smart Retail</a:t>
            </a:r>
            <a:endParaRPr b="0" lang="en-US" sz="2400" spc="-1" strike="noStrike">
              <a:latin typeface="Arial"/>
            </a:endParaRPr>
          </a:p>
          <a:p>
            <a:pPr>
              <a:lnSpc>
                <a:spcPct val="100000"/>
              </a:lnSpc>
            </a:pPr>
            <a:endParaRPr b="0" lang="en-US" sz="2400" spc="-1" strike="noStrike">
              <a:latin typeface="Arial"/>
            </a:endParaRPr>
          </a:p>
        </p:txBody>
      </p:sp>
      <p:pic>
        <p:nvPicPr>
          <p:cNvPr id="308" name="" descr=""/>
          <p:cNvPicPr/>
          <p:nvPr/>
        </p:nvPicPr>
        <p:blipFill>
          <a:blip r:embed="rId1"/>
          <a:stretch/>
        </p:blipFill>
        <p:spPr>
          <a:xfrm>
            <a:off x="2464920" y="1371600"/>
            <a:ext cx="7117920" cy="5123880"/>
          </a:xfrm>
          <a:prstGeom prst="rect">
            <a:avLst/>
          </a:prstGeom>
          <a:ln>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IoT Example – Tsunami Early Warning System </a:t>
            </a:r>
            <a:endParaRPr b="0" lang="en-US" sz="2400" spc="-1" strike="noStrike">
              <a:latin typeface="Arial"/>
            </a:endParaRPr>
          </a:p>
          <a:p>
            <a:pPr>
              <a:lnSpc>
                <a:spcPct val="100000"/>
              </a:lnSpc>
            </a:pPr>
            <a:endParaRPr b="0" lang="en-US" sz="2400" spc="-1" strike="noStrike">
              <a:latin typeface="Arial"/>
            </a:endParaRPr>
          </a:p>
        </p:txBody>
      </p:sp>
      <p:sp>
        <p:nvSpPr>
          <p:cNvPr id="310" name="CustomShape 2"/>
          <p:cNvSpPr/>
          <p:nvPr/>
        </p:nvSpPr>
        <p:spPr>
          <a:xfrm>
            <a:off x="263520" y="6207480"/>
            <a:ext cx="1093572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recreated from „Schematic layout of the Tsunami Early Warning System (taken from Schuh 2017a)”, https://www.researchgate.net/figure/Schematic-layout-of-the-Tsunami-Early-Warning-System-taken-from-Schuh-2017a_fig4_320655877</a:t>
            </a:r>
            <a:endParaRPr b="0" lang="en-US" sz="900" spc="-1" strike="noStrike">
              <a:latin typeface="Arial"/>
            </a:endParaRPr>
          </a:p>
          <a:p>
            <a:pPr>
              <a:lnSpc>
                <a:spcPct val="100000"/>
              </a:lnSpc>
            </a:pPr>
            <a:r>
              <a:rPr b="0" lang="de-DE" sz="900" spc="-1" strike="noStrike">
                <a:solidFill>
                  <a:srgbClr val="a6a6a6"/>
                </a:solidFill>
                <a:latin typeface="Roboto"/>
                <a:ea typeface="Roboto"/>
              </a:rPr>
              <a:t>https://www.pnn.de/wissenschaft/bojen-ausser-kontrolle-tsunami-messbojen-vor-indonesien-sind-defekt/21910136.html</a:t>
            </a:r>
            <a:endParaRPr b="0" lang="en-US" sz="900" spc="-1" strike="noStrike">
              <a:latin typeface="Arial"/>
            </a:endParaRPr>
          </a:p>
          <a:p>
            <a:pPr>
              <a:lnSpc>
                <a:spcPct val="100000"/>
              </a:lnSpc>
            </a:pPr>
            <a:endParaRPr b="0" lang="en-US" sz="900" spc="-1" strike="noStrike">
              <a:latin typeface="Arial"/>
            </a:endParaRPr>
          </a:p>
        </p:txBody>
      </p:sp>
      <p:pic>
        <p:nvPicPr>
          <p:cNvPr id="311" name="" descr=""/>
          <p:cNvPicPr/>
          <p:nvPr/>
        </p:nvPicPr>
        <p:blipFill>
          <a:blip r:embed="rId1"/>
          <a:srcRect l="0" t="0" r="3" b="0"/>
          <a:stretch/>
        </p:blipFill>
        <p:spPr>
          <a:xfrm>
            <a:off x="721800" y="1208160"/>
            <a:ext cx="9827640" cy="4989240"/>
          </a:xfrm>
          <a:prstGeom prst="rect">
            <a:avLst/>
          </a:prstGeom>
          <a:ln>
            <a:noFill/>
          </a:ln>
        </p:spPr>
      </p:pic>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IoT Example – Smart Grids</a:t>
            </a:r>
            <a:endParaRPr b="0" lang="en-US" sz="2400" spc="-1" strike="noStrike">
              <a:latin typeface="Arial"/>
            </a:endParaRPr>
          </a:p>
          <a:p>
            <a:pPr>
              <a:lnSpc>
                <a:spcPct val="100000"/>
              </a:lnSpc>
            </a:pPr>
            <a:endParaRPr b="0" lang="en-US" sz="2400" spc="-1" strike="noStrike">
              <a:latin typeface="Arial"/>
            </a:endParaRPr>
          </a:p>
        </p:txBody>
      </p:sp>
      <p:sp>
        <p:nvSpPr>
          <p:cNvPr id="313" name="CustomShape 2"/>
          <p:cNvSpPr/>
          <p:nvPr/>
        </p:nvSpPr>
        <p:spPr>
          <a:xfrm>
            <a:off x="263520" y="6411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https://blog.westmonroepartners.com</a:t>
            </a:r>
            <a:endParaRPr b="0" lang="en-US" sz="900" spc="-1" strike="noStrike">
              <a:latin typeface="Arial"/>
            </a:endParaRPr>
          </a:p>
        </p:txBody>
      </p:sp>
      <p:pic>
        <p:nvPicPr>
          <p:cNvPr id="314" name="" descr=""/>
          <p:cNvPicPr/>
          <p:nvPr/>
        </p:nvPicPr>
        <p:blipFill>
          <a:blip r:embed="rId1"/>
          <a:stretch/>
        </p:blipFill>
        <p:spPr>
          <a:xfrm>
            <a:off x="1371600" y="1828800"/>
            <a:ext cx="9001800" cy="3880440"/>
          </a:xfrm>
          <a:prstGeom prst="rect">
            <a:avLst/>
          </a:prstGeom>
          <a:ln>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CustomShape 1"/>
          <p:cNvSpPr/>
          <p:nvPr/>
        </p:nvSpPr>
        <p:spPr>
          <a:xfrm>
            <a:off x="335520" y="764640"/>
            <a:ext cx="10744560" cy="4953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Updated BBB Links</a:t>
            </a:r>
            <a:endParaRPr b="0" lang="en-US" sz="2400" spc="-1" strike="noStrike">
              <a:latin typeface="Arial"/>
            </a:endParaRPr>
          </a:p>
        </p:txBody>
      </p:sp>
      <p:sp>
        <p:nvSpPr>
          <p:cNvPr id="235" name="CustomShape 2"/>
          <p:cNvSpPr/>
          <p:nvPr/>
        </p:nvSpPr>
        <p:spPr>
          <a:xfrm>
            <a:off x="335520" y="1268280"/>
            <a:ext cx="10744560" cy="5032080"/>
          </a:xfrm>
          <a:prstGeom prst="rect">
            <a:avLst/>
          </a:prstGeom>
          <a:noFill/>
          <a:ln>
            <a:noFill/>
          </a:ln>
        </p:spPr>
        <p:style>
          <a:lnRef idx="0"/>
          <a:fillRef idx="0"/>
          <a:effectRef idx="0"/>
          <a:fontRef idx="minor"/>
        </p:style>
        <p:txBody>
          <a:bodyPr lIns="90000" rIns="90000" tIns="45000" bIns="45000" anchor="ctr">
            <a:noAutofit/>
          </a:bodyPr>
          <a:p>
            <a:pPr marL="195120" indent="-1875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We have to update the BBB links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Lecture: </a:t>
            </a:r>
            <a:r>
              <a:rPr b="0" lang="en-US" sz="1800" spc="-1" strike="noStrike" u="sng">
                <a:solidFill>
                  <a:srgbClr val="0000ff"/>
                </a:solidFill>
                <a:uFillTx/>
                <a:latin typeface="DejaVu Sans"/>
                <a:ea typeface="DejaVu Sans"/>
                <a:hlinkClick r:id="rId1"/>
              </a:rPr>
              <a:t>Link</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Q&amp;A: </a:t>
            </a:r>
            <a:r>
              <a:rPr b="0" lang="en-US" sz="1800" spc="-1" strike="noStrike" u="sng">
                <a:solidFill>
                  <a:srgbClr val="0000ff"/>
                </a:solidFill>
                <a:uFillTx/>
                <a:latin typeface="DejaVu Sans"/>
                <a:ea typeface="DejaVu Sans"/>
                <a:hlinkClick r:id="rId2"/>
              </a:rPr>
              <a:t>Link</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IoT Example – FOAM – Location-as-a-Service</a:t>
            </a:r>
            <a:endParaRPr b="0" lang="en-US" sz="2400" spc="-1" strike="noStrike">
              <a:latin typeface="Arial"/>
            </a:endParaRPr>
          </a:p>
          <a:p>
            <a:pPr>
              <a:lnSpc>
                <a:spcPct val="100000"/>
              </a:lnSpc>
            </a:pPr>
            <a:endParaRPr b="0" lang="en-US" sz="2400" spc="-1" strike="noStrike">
              <a:latin typeface="Arial"/>
            </a:endParaRPr>
          </a:p>
        </p:txBody>
      </p:sp>
      <p:sp>
        <p:nvSpPr>
          <p:cNvPr id="316" name="CustomShape 2"/>
          <p:cNvSpPr/>
          <p:nvPr/>
        </p:nvSpPr>
        <p:spPr>
          <a:xfrm>
            <a:off x="263520" y="6411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https://foam.space/</a:t>
            </a:r>
            <a:endParaRPr b="0" lang="en-US" sz="900" spc="-1" strike="noStrike">
              <a:latin typeface="Arial"/>
            </a:endParaRPr>
          </a:p>
        </p:txBody>
      </p:sp>
      <p:sp>
        <p:nvSpPr>
          <p:cNvPr id="317" name="CustomShape 3"/>
          <p:cNvSpPr/>
          <p:nvPr/>
        </p:nvSpPr>
        <p:spPr>
          <a:xfrm>
            <a:off x="335520" y="1268640"/>
            <a:ext cx="559296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Secure and verifiable location data through triangulation</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Uses a decentralised network of LoRa sensors (more on this later)</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Can also be used indoors</a:t>
            </a:r>
            <a:endParaRPr b="0" lang="en-US" sz="1800" spc="-1" strike="noStrike">
              <a:latin typeface="Arial"/>
            </a:endParaRPr>
          </a:p>
        </p:txBody>
      </p:sp>
      <p:pic>
        <p:nvPicPr>
          <p:cNvPr id="318" name="" descr=""/>
          <p:cNvPicPr/>
          <p:nvPr/>
        </p:nvPicPr>
        <p:blipFill>
          <a:blip r:embed="rId1"/>
          <a:srcRect l="11037" t="6670" r="11928" b="6670"/>
          <a:stretch/>
        </p:blipFill>
        <p:spPr>
          <a:xfrm>
            <a:off x="5715000" y="1371960"/>
            <a:ext cx="5348520" cy="4794480"/>
          </a:xfrm>
          <a:prstGeom prst="rect">
            <a:avLst/>
          </a:prstGeom>
          <a:ln>
            <a:noFill/>
          </a:ln>
        </p:spPr>
      </p:pic>
      <p:sp>
        <p:nvSpPr>
          <p:cNvPr id="319" name="CustomShape 4"/>
          <p:cNvSpPr/>
          <p:nvPr/>
        </p:nvSpPr>
        <p:spPr>
          <a:xfrm>
            <a:off x="9155520" y="5979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000000"/>
                </a:solidFill>
                <a:latin typeface="Roboto"/>
                <a:ea typeface="Roboto"/>
              </a:rPr>
              <a:t>© OpenStreetMap contributors</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IoT Example – Smart Cities - Songdo/Santander/etc.</a:t>
            </a:r>
            <a:endParaRPr b="0" lang="en-US" sz="2400" spc="-1" strike="noStrike">
              <a:latin typeface="Arial"/>
            </a:endParaRPr>
          </a:p>
          <a:p>
            <a:pPr>
              <a:lnSpc>
                <a:spcPct val="100000"/>
              </a:lnSpc>
            </a:pPr>
            <a:r>
              <a:rPr b="1" lang="de-DE" sz="2400" spc="-1" strike="noStrike">
                <a:solidFill>
                  <a:srgbClr val="000000"/>
                </a:solidFill>
                <a:latin typeface="DejaVu Sans"/>
                <a:ea typeface="DejaVu Sans"/>
              </a:rPr>
              <a:t> </a:t>
            </a:r>
            <a:endParaRPr b="0" lang="en-US" sz="2400" spc="-1" strike="noStrike">
              <a:latin typeface="Arial"/>
            </a:endParaRPr>
          </a:p>
          <a:p>
            <a:pPr>
              <a:lnSpc>
                <a:spcPct val="100000"/>
              </a:lnSpc>
            </a:pPr>
            <a:endParaRPr b="0" lang="en-US" sz="2400" spc="-1" strike="noStrike">
              <a:latin typeface="Arial"/>
            </a:endParaRPr>
          </a:p>
        </p:txBody>
      </p:sp>
      <p:sp>
        <p:nvSpPr>
          <p:cNvPr id="321" name="CustomShape 2"/>
          <p:cNvSpPr/>
          <p:nvPr/>
        </p:nvSpPr>
        <p:spPr>
          <a:xfrm>
            <a:off x="263520" y="6411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https://www.governing.com/archive/gov-santander-spain-smart-city.html</a:t>
            </a:r>
            <a:endParaRPr b="0" lang="en-US" sz="900" spc="-1" strike="noStrike">
              <a:latin typeface="Arial"/>
            </a:endParaRPr>
          </a:p>
        </p:txBody>
      </p:sp>
      <p:sp>
        <p:nvSpPr>
          <p:cNvPr id="322" name="CustomShape 3"/>
          <p:cNvSpPr/>
          <p:nvPr/>
        </p:nvSpPr>
        <p:spPr>
          <a:xfrm>
            <a:off x="6534000" y="1433880"/>
            <a:ext cx="4893840" cy="4798440"/>
          </a:xfrm>
          <a:prstGeom prst="rect">
            <a:avLst/>
          </a:prstGeom>
          <a:noFill/>
          <a:ln>
            <a:noFill/>
          </a:ln>
        </p:spPr>
        <p:style>
          <a:lnRef idx="0"/>
          <a:fillRef idx="0"/>
          <a:effectRef idx="0"/>
          <a:fontRef idx="minor"/>
        </p:style>
        <p:txBody>
          <a:bodyPr lIns="90000" rIns="90000" tIns="45000" bIns="45000">
            <a:noAutofit/>
          </a:bodyPr>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ejaVu Sans"/>
              </a:rPr>
              <a:t>~12,500 sensors are placed in and around the downtown district of Santander, such as:</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noise sensors</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light sensors</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sensors in garbage bins</a:t>
            </a:r>
            <a:endParaRPr b="0" lang="en-US" sz="1800" spc="-1" strike="noStrike">
              <a:latin typeface="Arial"/>
            </a:endParaRPr>
          </a:p>
          <a:p>
            <a:pPr>
              <a:lnSpc>
                <a:spcPct val="100000"/>
              </a:lnSpc>
            </a:pPr>
            <a:endParaRPr b="0" lang="en-US" sz="1800" spc="-1" strike="noStrike">
              <a:latin typeface="Arial"/>
            </a:endParaRPr>
          </a:p>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ejaVu Sans"/>
              </a:rPr>
              <a:t>These sensors measure various factors, such as</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roid Sans Fallback"/>
              </a:rPr>
              <a:t>size of crowds on sidewalks </a:t>
            </a:r>
            <a:r>
              <a:rPr b="0" lang="en-US" sz="1800" spc="-1" strike="noStrike">
                <a:solidFill>
                  <a:srgbClr val="000000"/>
                </a:solidFill>
                <a:latin typeface="FontAwesome"/>
                <a:ea typeface="FontAwesome"/>
              </a:rPr>
              <a:t></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roid Sans Fallback"/>
              </a:rPr>
              <a:t>available parking spaces </a:t>
            </a:r>
            <a:r>
              <a:rPr b="0" lang="en-US" sz="1800" spc="-1" strike="noStrike">
                <a:solidFill>
                  <a:srgbClr val="000000"/>
                </a:solidFill>
                <a:latin typeface="FontAwesome"/>
                <a:ea typeface="FontAwesome"/>
              </a:rPr>
              <a:t></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roid Sans Fallback"/>
              </a:rPr>
              <a:t>amount of trash in containers</a:t>
            </a:r>
            <a:endParaRPr b="0" lang="en-US" sz="1800" spc="-1" strike="noStrike">
              <a:latin typeface="Arial"/>
            </a:endParaRPr>
          </a:p>
          <a:p>
            <a:pPr>
              <a:lnSpc>
                <a:spcPct val="100000"/>
              </a:lnSpc>
            </a:pPr>
            <a:endParaRPr b="0" lang="en-US" sz="1800" spc="-1" strike="noStrike">
              <a:latin typeface="Arial"/>
            </a:endParaRPr>
          </a:p>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roid Sans Fallback"/>
              </a:rPr>
              <a:t>Vehicles such as police cars and taxis also measure pollution levels and traffic conditions.</a:t>
            </a:r>
            <a:endParaRPr b="0" lang="en-US" sz="1800" spc="-1" strike="noStrike">
              <a:latin typeface="Arial"/>
            </a:endParaRPr>
          </a:p>
        </p:txBody>
      </p:sp>
      <p:pic>
        <p:nvPicPr>
          <p:cNvPr id="323" name="" descr=""/>
          <p:cNvPicPr/>
          <p:nvPr/>
        </p:nvPicPr>
        <p:blipFill>
          <a:blip r:embed="rId1"/>
          <a:stretch/>
        </p:blipFill>
        <p:spPr>
          <a:xfrm>
            <a:off x="457200" y="1369800"/>
            <a:ext cx="5485680" cy="4573080"/>
          </a:xfrm>
          <a:prstGeom prst="rect">
            <a:avLst/>
          </a:prstGeom>
          <a:ln>
            <a:noFill/>
          </a:ln>
        </p:spPr>
      </p:pic>
      <p:sp>
        <p:nvSpPr>
          <p:cNvPr id="324" name="CustomShape 4"/>
          <p:cNvSpPr/>
          <p:nvPr/>
        </p:nvSpPr>
        <p:spPr>
          <a:xfrm>
            <a:off x="4070880" y="57168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000000"/>
                </a:solidFill>
                <a:latin typeface="Roboto"/>
                <a:ea typeface="Roboto"/>
              </a:rPr>
              <a:t>© OpenStreetMap contributors</a:t>
            </a:r>
            <a:endParaRPr b="0" lang="en-US" sz="900" spc="-1" strike="noStrike">
              <a:latin typeface="Arial"/>
            </a:endParaRPr>
          </a:p>
        </p:txBody>
      </p:sp>
      <p:pic>
        <p:nvPicPr>
          <p:cNvPr id="325" name="" descr=""/>
          <p:cNvPicPr/>
          <p:nvPr/>
        </p:nvPicPr>
        <p:blipFill>
          <a:blip r:embed="rId2"/>
          <a:srcRect l="0" t="25521" r="0" b="61160"/>
          <a:stretch/>
        </p:blipFill>
        <p:spPr>
          <a:xfrm>
            <a:off x="4443480" y="2815560"/>
            <a:ext cx="356400" cy="384120"/>
          </a:xfrm>
          <a:prstGeom prst="rect">
            <a:avLst/>
          </a:prstGeom>
          <a:ln>
            <a:noFill/>
          </a:ln>
        </p:spPr>
      </p:pic>
      <p:pic>
        <p:nvPicPr>
          <p:cNvPr id="326" name="" descr=""/>
          <p:cNvPicPr/>
          <p:nvPr/>
        </p:nvPicPr>
        <p:blipFill>
          <a:blip r:embed="rId3"/>
          <a:srcRect l="0" t="0" r="19134" b="86691"/>
          <a:stretch/>
        </p:blipFill>
        <p:spPr>
          <a:xfrm>
            <a:off x="4054680" y="1600200"/>
            <a:ext cx="288000" cy="383760"/>
          </a:xfrm>
          <a:prstGeom prst="rect">
            <a:avLst/>
          </a:prstGeom>
          <a:ln>
            <a:noFill/>
          </a:ln>
        </p:spPr>
      </p:pic>
      <p:pic>
        <p:nvPicPr>
          <p:cNvPr id="327" name="" descr=""/>
          <p:cNvPicPr/>
          <p:nvPr/>
        </p:nvPicPr>
        <p:blipFill>
          <a:blip r:embed="rId4"/>
          <a:srcRect l="0" t="82197" r="0" b="0"/>
          <a:stretch/>
        </p:blipFill>
        <p:spPr>
          <a:xfrm>
            <a:off x="2743200" y="4242600"/>
            <a:ext cx="227880" cy="328680"/>
          </a:xfrm>
          <a:prstGeom prst="rect">
            <a:avLst/>
          </a:prstGeom>
          <a:ln>
            <a:noFill/>
          </a:ln>
        </p:spPr>
      </p:pic>
      <p:pic>
        <p:nvPicPr>
          <p:cNvPr id="328" name="" descr=""/>
          <p:cNvPicPr/>
          <p:nvPr/>
        </p:nvPicPr>
        <p:blipFill>
          <a:blip r:embed="rId5"/>
          <a:srcRect l="0" t="55526" r="0" b="27794"/>
          <a:stretch/>
        </p:blipFill>
        <p:spPr>
          <a:xfrm>
            <a:off x="4443840" y="3633120"/>
            <a:ext cx="356040" cy="480960"/>
          </a:xfrm>
          <a:prstGeom prst="rect">
            <a:avLst/>
          </a:prstGeom>
          <a:ln>
            <a:noFill/>
          </a:ln>
        </p:spPr>
      </p:pic>
      <p:pic>
        <p:nvPicPr>
          <p:cNvPr id="329" name="" descr=""/>
          <p:cNvPicPr/>
          <p:nvPr/>
        </p:nvPicPr>
        <p:blipFill>
          <a:blip r:embed="rId6"/>
          <a:srcRect l="0" t="0" r="19134" b="86691"/>
          <a:stretch/>
        </p:blipFill>
        <p:spPr>
          <a:xfrm>
            <a:off x="4740480" y="3273120"/>
            <a:ext cx="288000" cy="383760"/>
          </a:xfrm>
          <a:prstGeom prst="rect">
            <a:avLst/>
          </a:prstGeom>
          <a:ln>
            <a:noFill/>
          </a:ln>
        </p:spPr>
      </p:pic>
      <p:pic>
        <p:nvPicPr>
          <p:cNvPr id="330" name="" descr=""/>
          <p:cNvPicPr/>
          <p:nvPr/>
        </p:nvPicPr>
        <p:blipFill>
          <a:blip r:embed="rId7"/>
          <a:srcRect l="0" t="55526" r="0" b="27794"/>
          <a:stretch/>
        </p:blipFill>
        <p:spPr>
          <a:xfrm>
            <a:off x="1828800" y="4318920"/>
            <a:ext cx="356040" cy="480960"/>
          </a:xfrm>
          <a:prstGeom prst="rect">
            <a:avLst/>
          </a:prstGeom>
          <a:ln>
            <a:noFill/>
          </a:ln>
        </p:spPr>
      </p:pic>
      <p:pic>
        <p:nvPicPr>
          <p:cNvPr id="331" name="" descr=""/>
          <p:cNvPicPr/>
          <p:nvPr/>
        </p:nvPicPr>
        <p:blipFill>
          <a:blip r:embed="rId8"/>
          <a:srcRect l="0" t="55526" r="0" b="27794"/>
          <a:stretch/>
        </p:blipFill>
        <p:spPr>
          <a:xfrm>
            <a:off x="1600200" y="2718720"/>
            <a:ext cx="356040" cy="480960"/>
          </a:xfrm>
          <a:prstGeom prst="rect">
            <a:avLst/>
          </a:prstGeom>
          <a:ln>
            <a:noFill/>
          </a:ln>
        </p:spPr>
      </p:pic>
      <p:pic>
        <p:nvPicPr>
          <p:cNvPr id="332" name="" descr=""/>
          <p:cNvPicPr/>
          <p:nvPr/>
        </p:nvPicPr>
        <p:blipFill>
          <a:blip r:embed="rId9"/>
          <a:srcRect l="0" t="0" r="19134" b="86691"/>
          <a:stretch/>
        </p:blipFill>
        <p:spPr>
          <a:xfrm>
            <a:off x="4511880" y="2514600"/>
            <a:ext cx="288000" cy="383760"/>
          </a:xfrm>
          <a:prstGeom prst="rect">
            <a:avLst/>
          </a:prstGeom>
          <a:ln>
            <a:noFill/>
          </a:ln>
        </p:spPr>
      </p:pic>
      <p:pic>
        <p:nvPicPr>
          <p:cNvPr id="333" name="" descr=""/>
          <p:cNvPicPr/>
          <p:nvPr/>
        </p:nvPicPr>
        <p:blipFill>
          <a:blip r:embed="rId10"/>
          <a:srcRect l="0" t="25521" r="0" b="61160"/>
          <a:stretch/>
        </p:blipFill>
        <p:spPr>
          <a:xfrm>
            <a:off x="2743200" y="1901160"/>
            <a:ext cx="356400" cy="384120"/>
          </a:xfrm>
          <a:prstGeom prst="rect">
            <a:avLst/>
          </a:prstGeom>
          <a:ln>
            <a:noFill/>
          </a:ln>
        </p:spPr>
      </p:pic>
      <p:pic>
        <p:nvPicPr>
          <p:cNvPr id="334" name="" descr=""/>
          <p:cNvPicPr/>
          <p:nvPr/>
        </p:nvPicPr>
        <p:blipFill>
          <a:blip r:embed="rId11"/>
          <a:srcRect l="0" t="82197" r="0" b="0"/>
          <a:stretch/>
        </p:blipFill>
        <p:spPr>
          <a:xfrm>
            <a:off x="9878400" y="2838600"/>
            <a:ext cx="227880" cy="328680"/>
          </a:xfrm>
          <a:prstGeom prst="rect">
            <a:avLst/>
          </a:prstGeom>
          <a:ln>
            <a:noFill/>
          </a:ln>
        </p:spPr>
      </p:pic>
      <p:pic>
        <p:nvPicPr>
          <p:cNvPr id="335" name="" descr=""/>
          <p:cNvPicPr/>
          <p:nvPr/>
        </p:nvPicPr>
        <p:blipFill>
          <a:blip r:embed="rId12"/>
          <a:srcRect l="0" t="25521" r="0" b="61160"/>
          <a:stretch/>
        </p:blipFill>
        <p:spPr>
          <a:xfrm>
            <a:off x="8714880" y="2237400"/>
            <a:ext cx="356400" cy="384120"/>
          </a:xfrm>
          <a:prstGeom prst="rect">
            <a:avLst/>
          </a:prstGeom>
          <a:ln>
            <a:noFill/>
          </a:ln>
        </p:spPr>
      </p:pic>
      <p:pic>
        <p:nvPicPr>
          <p:cNvPr id="336" name="" descr=""/>
          <p:cNvPicPr/>
          <p:nvPr/>
        </p:nvPicPr>
        <p:blipFill>
          <a:blip r:embed="rId13"/>
          <a:srcRect l="0" t="82197" r="0" b="0"/>
          <a:stretch/>
        </p:blipFill>
        <p:spPr>
          <a:xfrm>
            <a:off x="3429000" y="1728000"/>
            <a:ext cx="227880" cy="328680"/>
          </a:xfrm>
          <a:prstGeom prst="rect">
            <a:avLst/>
          </a:prstGeom>
          <a:ln>
            <a:noFill/>
          </a:ln>
        </p:spPr>
      </p:pic>
      <p:pic>
        <p:nvPicPr>
          <p:cNvPr id="337" name="" descr=""/>
          <p:cNvPicPr/>
          <p:nvPr/>
        </p:nvPicPr>
        <p:blipFill>
          <a:blip r:embed="rId14"/>
          <a:srcRect l="0" t="55526" r="0" b="27794"/>
          <a:stretch/>
        </p:blipFill>
        <p:spPr>
          <a:xfrm>
            <a:off x="8686800" y="2513520"/>
            <a:ext cx="356040" cy="480960"/>
          </a:xfrm>
          <a:prstGeom prst="rect">
            <a:avLst/>
          </a:prstGeom>
          <a:ln>
            <a:noFill/>
          </a:ln>
        </p:spPr>
      </p:pic>
      <p:sp>
        <p:nvSpPr>
          <p:cNvPr id="338" name="CustomShape 5"/>
          <p:cNvSpPr/>
          <p:nvPr/>
        </p:nvSpPr>
        <p:spPr>
          <a:xfrm>
            <a:off x="1422000" y="2415600"/>
            <a:ext cx="456480" cy="3182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pic>
        <p:nvPicPr>
          <p:cNvPr id="339" name="" descr=""/>
          <p:cNvPicPr/>
          <p:nvPr/>
        </p:nvPicPr>
        <p:blipFill>
          <a:blip r:embed="rId15"/>
          <a:srcRect l="0" t="55526" r="0" b="27794"/>
          <a:stretch/>
        </p:blipFill>
        <p:spPr>
          <a:xfrm>
            <a:off x="4444200" y="3633120"/>
            <a:ext cx="356040" cy="480960"/>
          </a:xfrm>
          <a:prstGeom prst="rect">
            <a:avLst/>
          </a:prstGeom>
          <a:ln>
            <a:noFill/>
          </a:ln>
        </p:spPr>
      </p:pic>
      <p:sp>
        <p:nvSpPr>
          <p:cNvPr id="340" name="CustomShape 6"/>
          <p:cNvSpPr/>
          <p:nvPr/>
        </p:nvSpPr>
        <p:spPr>
          <a:xfrm>
            <a:off x="3731760" y="1962000"/>
            <a:ext cx="408600" cy="318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sp>
        <p:nvSpPr>
          <p:cNvPr id="341" name="CustomShape 7"/>
          <p:cNvSpPr/>
          <p:nvPr/>
        </p:nvSpPr>
        <p:spPr>
          <a:xfrm>
            <a:off x="2502000" y="4575960"/>
            <a:ext cx="456480" cy="3182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sp>
        <p:nvSpPr>
          <p:cNvPr id="342" name="CustomShape 8"/>
          <p:cNvSpPr/>
          <p:nvPr/>
        </p:nvSpPr>
        <p:spPr>
          <a:xfrm>
            <a:off x="2502000" y="4575960"/>
            <a:ext cx="456480" cy="3182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sp>
        <p:nvSpPr>
          <p:cNvPr id="343" name="CustomShape 9"/>
          <p:cNvSpPr/>
          <p:nvPr/>
        </p:nvSpPr>
        <p:spPr>
          <a:xfrm>
            <a:off x="2394000" y="4575960"/>
            <a:ext cx="456480" cy="3182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sp>
        <p:nvSpPr>
          <p:cNvPr id="344" name="CustomShape 10"/>
          <p:cNvSpPr/>
          <p:nvPr/>
        </p:nvSpPr>
        <p:spPr>
          <a:xfrm>
            <a:off x="398880" y="59688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000000"/>
                </a:solidFill>
                <a:latin typeface="Roboto"/>
                <a:ea typeface="Roboto"/>
              </a:rPr>
              <a:t>Example map of Santander with various sensors located around the city.</a:t>
            </a:r>
            <a:endParaRPr b="0" lang="en-US" sz="900" spc="-1" strike="noStrike">
              <a:latin typeface="Arial"/>
            </a:endParaRPr>
          </a:p>
        </p:txBody>
      </p:sp>
      <p:sp>
        <p:nvSpPr>
          <p:cNvPr id="345" name="CustomShape 11"/>
          <p:cNvSpPr/>
          <p:nvPr/>
        </p:nvSpPr>
        <p:spPr>
          <a:xfrm>
            <a:off x="3011760" y="4158000"/>
            <a:ext cx="408600" cy="318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sp>
        <p:nvSpPr>
          <p:cNvPr id="346" name="CustomShape 12"/>
          <p:cNvSpPr/>
          <p:nvPr/>
        </p:nvSpPr>
        <p:spPr>
          <a:xfrm>
            <a:off x="3228120" y="4086360"/>
            <a:ext cx="408600" cy="318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7"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IoT Example – Smart Cities - Songdo/Santander/etc.</a:t>
            </a:r>
            <a:endParaRPr b="0" lang="en-US" sz="2400" spc="-1" strike="noStrike">
              <a:latin typeface="Arial"/>
            </a:endParaRPr>
          </a:p>
          <a:p>
            <a:pPr>
              <a:lnSpc>
                <a:spcPct val="100000"/>
              </a:lnSpc>
            </a:pPr>
            <a:r>
              <a:rPr b="1" lang="de-DE" sz="2400" spc="-1" strike="noStrike">
                <a:solidFill>
                  <a:srgbClr val="000000"/>
                </a:solidFill>
                <a:latin typeface="DejaVu Sans"/>
                <a:ea typeface="DejaVu Sans"/>
              </a:rPr>
              <a:t> </a:t>
            </a:r>
            <a:endParaRPr b="0" lang="en-US" sz="2400" spc="-1" strike="noStrike">
              <a:latin typeface="Arial"/>
            </a:endParaRPr>
          </a:p>
          <a:p>
            <a:pPr>
              <a:lnSpc>
                <a:spcPct val="100000"/>
              </a:lnSpc>
            </a:pPr>
            <a:endParaRPr b="0" lang="en-US" sz="2400" spc="-1" strike="noStrike">
              <a:latin typeface="Arial"/>
            </a:endParaRPr>
          </a:p>
        </p:txBody>
      </p:sp>
      <p:sp>
        <p:nvSpPr>
          <p:cNvPr id="348" name="CustomShape 2"/>
          <p:cNvSpPr/>
          <p:nvPr/>
        </p:nvSpPr>
        <p:spPr>
          <a:xfrm>
            <a:off x="263520" y="6411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https://www.governing.com/archive/gov-santander-spain-smart-city.html</a:t>
            </a:r>
            <a:endParaRPr b="0" lang="en-US" sz="900" spc="-1" strike="noStrike">
              <a:latin typeface="Arial"/>
            </a:endParaRPr>
          </a:p>
        </p:txBody>
      </p:sp>
      <p:sp>
        <p:nvSpPr>
          <p:cNvPr id="349" name="CustomShape 3"/>
          <p:cNvSpPr/>
          <p:nvPr/>
        </p:nvSpPr>
        <p:spPr>
          <a:xfrm>
            <a:off x="6534000" y="1433880"/>
            <a:ext cx="4893840" cy="4798440"/>
          </a:xfrm>
          <a:prstGeom prst="rect">
            <a:avLst/>
          </a:prstGeom>
          <a:noFill/>
          <a:ln>
            <a:noFill/>
          </a:ln>
        </p:spPr>
        <p:style>
          <a:lnRef idx="0"/>
          <a:fillRef idx="0"/>
          <a:effectRef idx="0"/>
          <a:fontRef idx="minor"/>
        </p:style>
        <p:txBody>
          <a:bodyPr lIns="90000" rIns="90000" tIns="45000" bIns="45000">
            <a:noAutofit/>
          </a:bodyPr>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ejaVu Sans"/>
              </a:rPr>
              <a:t>Data from sensors is analysed by banks of computers that analyse information in real-time, which city officials may use to:</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adjust energy usage</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optimise trash pickups for a particular week</a:t>
            </a:r>
            <a:endParaRPr b="0" lang="en-US" sz="1800" spc="-1" strike="noStrike">
              <a:latin typeface="Arial"/>
            </a:endParaRPr>
          </a:p>
          <a:p>
            <a:pPr>
              <a:lnSpc>
                <a:spcPct val="100000"/>
              </a:lnSpc>
            </a:pPr>
            <a:endParaRPr b="0" lang="en-US" sz="1800" spc="-1" strike="noStrike">
              <a:latin typeface="Arial"/>
            </a:endParaRPr>
          </a:p>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ejaVu Sans"/>
              </a:rPr>
              <a:t>Community-based traffic and navigation apps also help commuters to act as “sensors” themselves.</a:t>
            </a:r>
            <a:endParaRPr b="0" lang="en-US" sz="1800" spc="-1" strike="noStrike">
              <a:latin typeface="Arial"/>
            </a:endParaRPr>
          </a:p>
          <a:p>
            <a:pPr>
              <a:lnSpc>
                <a:spcPct val="100000"/>
              </a:lnSpc>
            </a:pPr>
            <a:endParaRPr b="0" lang="en-US" sz="1800" spc="-1" strike="noStrike">
              <a:latin typeface="Arial"/>
            </a:endParaRPr>
          </a:p>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ejaVu Sans"/>
              </a:rPr>
              <a:t>The open-sourced data also benefits citizens and tourists, who can, for example: point their phone at a bus stop to know the arrival times, or know if parking spaces are available in a general area.</a:t>
            </a:r>
            <a:endParaRPr b="0" lang="en-US" sz="1800" spc="-1" strike="noStrike">
              <a:latin typeface="Arial"/>
            </a:endParaRPr>
          </a:p>
        </p:txBody>
      </p:sp>
      <p:pic>
        <p:nvPicPr>
          <p:cNvPr id="350" name="" descr=""/>
          <p:cNvPicPr/>
          <p:nvPr/>
        </p:nvPicPr>
        <p:blipFill>
          <a:blip r:embed="rId1"/>
          <a:stretch/>
        </p:blipFill>
        <p:spPr>
          <a:xfrm>
            <a:off x="457200" y="1370160"/>
            <a:ext cx="5485680" cy="4573080"/>
          </a:xfrm>
          <a:prstGeom prst="rect">
            <a:avLst/>
          </a:prstGeom>
          <a:ln>
            <a:noFill/>
          </a:ln>
        </p:spPr>
      </p:pic>
      <p:pic>
        <p:nvPicPr>
          <p:cNvPr id="351" name="" descr=""/>
          <p:cNvPicPr/>
          <p:nvPr/>
        </p:nvPicPr>
        <p:blipFill>
          <a:blip r:embed="rId2"/>
          <a:srcRect l="0" t="25521" r="0" b="61160"/>
          <a:stretch/>
        </p:blipFill>
        <p:spPr>
          <a:xfrm>
            <a:off x="4443480" y="2815920"/>
            <a:ext cx="356400" cy="384120"/>
          </a:xfrm>
          <a:prstGeom prst="rect">
            <a:avLst/>
          </a:prstGeom>
          <a:ln>
            <a:noFill/>
          </a:ln>
        </p:spPr>
      </p:pic>
      <p:pic>
        <p:nvPicPr>
          <p:cNvPr id="352" name="" descr=""/>
          <p:cNvPicPr/>
          <p:nvPr/>
        </p:nvPicPr>
        <p:blipFill>
          <a:blip r:embed="rId3"/>
          <a:srcRect l="0" t="0" r="19134" b="86691"/>
          <a:stretch/>
        </p:blipFill>
        <p:spPr>
          <a:xfrm>
            <a:off x="4054680" y="1600560"/>
            <a:ext cx="288000" cy="383760"/>
          </a:xfrm>
          <a:prstGeom prst="rect">
            <a:avLst/>
          </a:prstGeom>
          <a:ln>
            <a:noFill/>
          </a:ln>
        </p:spPr>
      </p:pic>
      <p:pic>
        <p:nvPicPr>
          <p:cNvPr id="353" name="" descr=""/>
          <p:cNvPicPr/>
          <p:nvPr/>
        </p:nvPicPr>
        <p:blipFill>
          <a:blip r:embed="rId4"/>
          <a:srcRect l="0" t="82197" r="0" b="0"/>
          <a:stretch/>
        </p:blipFill>
        <p:spPr>
          <a:xfrm>
            <a:off x="2743200" y="4242960"/>
            <a:ext cx="227880" cy="328680"/>
          </a:xfrm>
          <a:prstGeom prst="rect">
            <a:avLst/>
          </a:prstGeom>
          <a:ln>
            <a:noFill/>
          </a:ln>
        </p:spPr>
      </p:pic>
      <p:pic>
        <p:nvPicPr>
          <p:cNvPr id="354" name="" descr=""/>
          <p:cNvPicPr/>
          <p:nvPr/>
        </p:nvPicPr>
        <p:blipFill>
          <a:blip r:embed="rId5"/>
          <a:srcRect l="0" t="55526" r="0" b="27794"/>
          <a:stretch/>
        </p:blipFill>
        <p:spPr>
          <a:xfrm>
            <a:off x="4443840" y="3633480"/>
            <a:ext cx="356040" cy="480960"/>
          </a:xfrm>
          <a:prstGeom prst="rect">
            <a:avLst/>
          </a:prstGeom>
          <a:ln>
            <a:noFill/>
          </a:ln>
        </p:spPr>
      </p:pic>
      <p:pic>
        <p:nvPicPr>
          <p:cNvPr id="355" name="" descr=""/>
          <p:cNvPicPr/>
          <p:nvPr/>
        </p:nvPicPr>
        <p:blipFill>
          <a:blip r:embed="rId6"/>
          <a:srcRect l="0" t="0" r="19134" b="86691"/>
          <a:stretch/>
        </p:blipFill>
        <p:spPr>
          <a:xfrm>
            <a:off x="4740480" y="3273480"/>
            <a:ext cx="288000" cy="383760"/>
          </a:xfrm>
          <a:prstGeom prst="rect">
            <a:avLst/>
          </a:prstGeom>
          <a:ln>
            <a:noFill/>
          </a:ln>
        </p:spPr>
      </p:pic>
      <p:pic>
        <p:nvPicPr>
          <p:cNvPr id="356" name="" descr=""/>
          <p:cNvPicPr/>
          <p:nvPr/>
        </p:nvPicPr>
        <p:blipFill>
          <a:blip r:embed="rId7"/>
          <a:srcRect l="0" t="55526" r="0" b="27794"/>
          <a:stretch/>
        </p:blipFill>
        <p:spPr>
          <a:xfrm>
            <a:off x="1828800" y="4319280"/>
            <a:ext cx="356040" cy="480960"/>
          </a:xfrm>
          <a:prstGeom prst="rect">
            <a:avLst/>
          </a:prstGeom>
          <a:ln>
            <a:noFill/>
          </a:ln>
        </p:spPr>
      </p:pic>
      <p:pic>
        <p:nvPicPr>
          <p:cNvPr id="357" name="" descr=""/>
          <p:cNvPicPr/>
          <p:nvPr/>
        </p:nvPicPr>
        <p:blipFill>
          <a:blip r:embed="rId8"/>
          <a:srcRect l="0" t="55526" r="0" b="27794"/>
          <a:stretch/>
        </p:blipFill>
        <p:spPr>
          <a:xfrm>
            <a:off x="1600200" y="2719080"/>
            <a:ext cx="356040" cy="480960"/>
          </a:xfrm>
          <a:prstGeom prst="rect">
            <a:avLst/>
          </a:prstGeom>
          <a:ln>
            <a:noFill/>
          </a:ln>
        </p:spPr>
      </p:pic>
      <p:pic>
        <p:nvPicPr>
          <p:cNvPr id="358" name="" descr=""/>
          <p:cNvPicPr/>
          <p:nvPr/>
        </p:nvPicPr>
        <p:blipFill>
          <a:blip r:embed="rId9"/>
          <a:srcRect l="0" t="0" r="19134" b="86691"/>
          <a:stretch/>
        </p:blipFill>
        <p:spPr>
          <a:xfrm>
            <a:off x="4511880" y="2514960"/>
            <a:ext cx="288000" cy="383760"/>
          </a:xfrm>
          <a:prstGeom prst="rect">
            <a:avLst/>
          </a:prstGeom>
          <a:ln>
            <a:noFill/>
          </a:ln>
        </p:spPr>
      </p:pic>
      <p:pic>
        <p:nvPicPr>
          <p:cNvPr id="359" name="" descr=""/>
          <p:cNvPicPr/>
          <p:nvPr/>
        </p:nvPicPr>
        <p:blipFill>
          <a:blip r:embed="rId10"/>
          <a:srcRect l="0" t="25521" r="0" b="61160"/>
          <a:stretch/>
        </p:blipFill>
        <p:spPr>
          <a:xfrm>
            <a:off x="2743200" y="1901520"/>
            <a:ext cx="356400" cy="384120"/>
          </a:xfrm>
          <a:prstGeom prst="rect">
            <a:avLst/>
          </a:prstGeom>
          <a:ln>
            <a:noFill/>
          </a:ln>
        </p:spPr>
      </p:pic>
      <p:pic>
        <p:nvPicPr>
          <p:cNvPr id="360" name="" descr=""/>
          <p:cNvPicPr/>
          <p:nvPr/>
        </p:nvPicPr>
        <p:blipFill>
          <a:blip r:embed="rId11"/>
          <a:srcRect l="0" t="82197" r="0" b="0"/>
          <a:stretch/>
        </p:blipFill>
        <p:spPr>
          <a:xfrm>
            <a:off x="3429000" y="1728360"/>
            <a:ext cx="227880" cy="328680"/>
          </a:xfrm>
          <a:prstGeom prst="rect">
            <a:avLst/>
          </a:prstGeom>
          <a:ln>
            <a:noFill/>
          </a:ln>
        </p:spPr>
      </p:pic>
      <p:sp>
        <p:nvSpPr>
          <p:cNvPr id="361" name="CustomShape 4"/>
          <p:cNvSpPr/>
          <p:nvPr/>
        </p:nvSpPr>
        <p:spPr>
          <a:xfrm>
            <a:off x="1422000" y="2415960"/>
            <a:ext cx="456480" cy="3182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pic>
        <p:nvPicPr>
          <p:cNvPr id="362" name="" descr=""/>
          <p:cNvPicPr/>
          <p:nvPr/>
        </p:nvPicPr>
        <p:blipFill>
          <a:blip r:embed="rId12"/>
          <a:srcRect l="0" t="55526" r="0" b="27794"/>
          <a:stretch/>
        </p:blipFill>
        <p:spPr>
          <a:xfrm>
            <a:off x="4444200" y="3633480"/>
            <a:ext cx="356040" cy="480960"/>
          </a:xfrm>
          <a:prstGeom prst="rect">
            <a:avLst/>
          </a:prstGeom>
          <a:ln>
            <a:noFill/>
          </a:ln>
        </p:spPr>
      </p:pic>
      <p:sp>
        <p:nvSpPr>
          <p:cNvPr id="363" name="CustomShape 5"/>
          <p:cNvSpPr/>
          <p:nvPr/>
        </p:nvSpPr>
        <p:spPr>
          <a:xfrm>
            <a:off x="3731760" y="1962360"/>
            <a:ext cx="408600" cy="318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sp>
        <p:nvSpPr>
          <p:cNvPr id="364" name="CustomShape 6"/>
          <p:cNvSpPr/>
          <p:nvPr/>
        </p:nvSpPr>
        <p:spPr>
          <a:xfrm>
            <a:off x="2502000" y="4575960"/>
            <a:ext cx="456480" cy="3182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sp>
        <p:nvSpPr>
          <p:cNvPr id="365" name="CustomShape 7"/>
          <p:cNvSpPr/>
          <p:nvPr/>
        </p:nvSpPr>
        <p:spPr>
          <a:xfrm>
            <a:off x="2394000" y="4575960"/>
            <a:ext cx="456480" cy="3182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sp>
        <p:nvSpPr>
          <p:cNvPr id="366" name="CustomShape 8"/>
          <p:cNvSpPr/>
          <p:nvPr/>
        </p:nvSpPr>
        <p:spPr>
          <a:xfrm>
            <a:off x="398880" y="59688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000000"/>
                </a:solidFill>
                <a:latin typeface="Roboto"/>
                <a:ea typeface="Roboto"/>
              </a:rPr>
              <a:t>Example map of Santander with various sensors located around the city.</a:t>
            </a:r>
            <a:endParaRPr b="0" lang="en-US" sz="900" spc="-1" strike="noStrike">
              <a:latin typeface="Arial"/>
            </a:endParaRPr>
          </a:p>
        </p:txBody>
      </p:sp>
      <p:sp>
        <p:nvSpPr>
          <p:cNvPr id="367" name="CustomShape 9"/>
          <p:cNvSpPr/>
          <p:nvPr/>
        </p:nvSpPr>
        <p:spPr>
          <a:xfrm>
            <a:off x="4079520" y="5727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000000"/>
                </a:solidFill>
                <a:latin typeface="Roboto"/>
                <a:ea typeface="Roboto"/>
              </a:rPr>
              <a:t>© OpenStreetMap contributors</a:t>
            </a:r>
            <a:endParaRPr b="0" lang="en-US" sz="900" spc="-1" strike="noStrike">
              <a:latin typeface="Arial"/>
            </a:endParaRPr>
          </a:p>
        </p:txBody>
      </p:sp>
      <p:sp>
        <p:nvSpPr>
          <p:cNvPr id="368" name="CustomShape 10"/>
          <p:cNvSpPr/>
          <p:nvPr/>
        </p:nvSpPr>
        <p:spPr>
          <a:xfrm>
            <a:off x="3011760" y="4158000"/>
            <a:ext cx="408600" cy="318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sp>
        <p:nvSpPr>
          <p:cNvPr id="369" name="CustomShape 11"/>
          <p:cNvSpPr/>
          <p:nvPr/>
        </p:nvSpPr>
        <p:spPr>
          <a:xfrm>
            <a:off x="3228120" y="4086360"/>
            <a:ext cx="408600" cy="318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FontAwesome"/>
                <a:ea typeface="FontAwesome"/>
              </a:rPr>
              <a: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The Value of Data</a:t>
            </a:r>
            <a:endParaRPr b="0" lang="en-US" sz="2400" spc="-1" strike="noStrike">
              <a:latin typeface="Arial"/>
            </a:endParaRPr>
          </a:p>
          <a:p>
            <a:pPr>
              <a:lnSpc>
                <a:spcPct val="100000"/>
              </a:lnSpc>
            </a:pPr>
            <a:endParaRPr b="0" lang="en-US" sz="2400" spc="-1" strike="noStrike">
              <a:latin typeface="Arial"/>
            </a:endParaRPr>
          </a:p>
        </p:txBody>
      </p:sp>
      <p:pic>
        <p:nvPicPr>
          <p:cNvPr id="371" name="" descr=""/>
          <p:cNvPicPr/>
          <p:nvPr/>
        </p:nvPicPr>
        <p:blipFill>
          <a:blip r:embed="rId1"/>
          <a:stretch/>
        </p:blipFill>
        <p:spPr>
          <a:xfrm>
            <a:off x="1828800" y="1475640"/>
            <a:ext cx="5941440" cy="4923000"/>
          </a:xfrm>
          <a:prstGeom prst="rect">
            <a:avLst/>
          </a:prstGeom>
          <a:ln>
            <a:noFill/>
          </a:ln>
        </p:spPr>
      </p:pic>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The Value of Data – Smart Parking</a:t>
            </a:r>
            <a:endParaRPr b="0" lang="en-US" sz="2400" spc="-1" strike="noStrike">
              <a:latin typeface="Arial"/>
            </a:endParaRPr>
          </a:p>
          <a:p>
            <a:pPr>
              <a:lnSpc>
                <a:spcPct val="100000"/>
              </a:lnSpc>
            </a:pPr>
            <a:endParaRPr b="0" lang="en-US" sz="2400" spc="-1" strike="noStrike">
              <a:latin typeface="Arial"/>
            </a:endParaRPr>
          </a:p>
        </p:txBody>
      </p:sp>
      <p:pic>
        <p:nvPicPr>
          <p:cNvPr id="373" name="" descr=""/>
          <p:cNvPicPr/>
          <p:nvPr/>
        </p:nvPicPr>
        <p:blipFill>
          <a:blip r:embed="rId1"/>
          <a:stretch/>
        </p:blipFill>
        <p:spPr>
          <a:xfrm>
            <a:off x="1828800" y="1448280"/>
            <a:ext cx="7998840" cy="4950360"/>
          </a:xfrm>
          <a:prstGeom prst="rect">
            <a:avLst/>
          </a:prstGeom>
          <a:ln>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A Data-Driven Smart CE Framework </a:t>
            </a:r>
            <a:endParaRPr b="0" lang="en-US" sz="2400" spc="-1" strike="noStrike">
              <a:latin typeface="Arial"/>
            </a:endParaRPr>
          </a:p>
        </p:txBody>
      </p:sp>
      <p:sp>
        <p:nvSpPr>
          <p:cNvPr id="375" name="CustomShape 2"/>
          <p:cNvSpPr/>
          <p:nvPr/>
        </p:nvSpPr>
        <p:spPr>
          <a:xfrm>
            <a:off x="263520" y="6411600"/>
            <a:ext cx="8874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Kristoffersen et al. (2020) – </a:t>
            </a:r>
            <a:r>
              <a:rPr b="0" lang="en-US" sz="900" spc="-1" strike="noStrike">
                <a:solidFill>
                  <a:srgbClr val="a6a6a6"/>
                </a:solidFill>
                <a:latin typeface="Roboto"/>
                <a:ea typeface="Roboto"/>
              </a:rPr>
              <a:t>The smart circular economy: A digital-enabled circular strategies framework for manufacturing companies.</a:t>
            </a:r>
            <a:r>
              <a:rPr b="0" lang="de-DE" sz="900" spc="-1" strike="noStrike">
                <a:solidFill>
                  <a:srgbClr val="a6a6a6"/>
                </a:solidFill>
                <a:latin typeface="Roboto"/>
                <a:ea typeface="Roboto"/>
              </a:rPr>
              <a:t> </a:t>
            </a:r>
            <a:endParaRPr b="0" lang="en-US" sz="900" spc="-1" strike="noStrike">
              <a:latin typeface="Arial"/>
            </a:endParaRPr>
          </a:p>
        </p:txBody>
      </p:sp>
      <p:pic>
        <p:nvPicPr>
          <p:cNvPr id="376" name="" descr=""/>
          <p:cNvPicPr/>
          <p:nvPr/>
        </p:nvPicPr>
        <p:blipFill>
          <a:blip r:embed="rId1"/>
          <a:stretch/>
        </p:blipFill>
        <p:spPr>
          <a:xfrm>
            <a:off x="349200" y="1347480"/>
            <a:ext cx="11088720" cy="4854240"/>
          </a:xfrm>
          <a:prstGeom prst="rect">
            <a:avLst/>
          </a:prstGeom>
          <a:ln>
            <a:noFill/>
          </a:ln>
        </p:spPr>
      </p:pic>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CustomShape 1"/>
          <p:cNvSpPr/>
          <p:nvPr/>
        </p:nvSpPr>
        <p:spPr>
          <a:xfrm>
            <a:off x="335520" y="4406760"/>
            <a:ext cx="10746000" cy="1355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3000" spc="-1" strike="noStrike" cap="all">
                <a:solidFill>
                  <a:srgbClr val="008c4f"/>
                </a:solidFill>
                <a:latin typeface="DejaVu Sans"/>
                <a:ea typeface="DejaVu Sans"/>
              </a:rPr>
              <a:t>So what is the Internet of Things?</a:t>
            </a:r>
            <a:endParaRPr b="0" lang="en-US" sz="3000" spc="-1" strike="noStrike">
              <a:latin typeface="Arial"/>
            </a:endParaRPr>
          </a:p>
        </p:txBody>
      </p:sp>
      <p:sp>
        <p:nvSpPr>
          <p:cNvPr id="378" name="CustomShape 2"/>
          <p:cNvSpPr/>
          <p:nvPr/>
        </p:nvSpPr>
        <p:spPr>
          <a:xfrm>
            <a:off x="335520" y="2906640"/>
            <a:ext cx="10746000" cy="14929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Internet of Things (IoT) – Definitions</a:t>
            </a:r>
            <a:endParaRPr b="0" lang="en-US" sz="2400" spc="-1" strike="noStrike">
              <a:latin typeface="Arial"/>
            </a:endParaRPr>
          </a:p>
          <a:p>
            <a:pPr>
              <a:lnSpc>
                <a:spcPct val="100000"/>
              </a:lnSpc>
            </a:pPr>
            <a:endParaRPr b="0" lang="en-US" sz="2400" spc="-1" strike="noStrike">
              <a:latin typeface="Arial"/>
            </a:endParaRPr>
          </a:p>
        </p:txBody>
      </p:sp>
      <p:sp>
        <p:nvSpPr>
          <p:cNvPr id="380"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Hundreds of definitions, here are a few:</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u="sng">
                <a:solidFill>
                  <a:srgbClr val="ffffff"/>
                </a:solidFill>
                <a:uFillTx/>
                <a:latin typeface="DejaVu Sans"/>
                <a:ea typeface="DejaVu Sans"/>
              </a:rPr>
              <a:t>Cambridge Dictionary:</a:t>
            </a:r>
            <a:r>
              <a:rPr b="0" lang="en-US" sz="1800" spc="-1" strike="noStrike">
                <a:solidFill>
                  <a:srgbClr val="ffffff"/>
                </a:solidFill>
                <a:latin typeface="DejaVu Sans"/>
                <a:ea typeface="DejaVu Sans"/>
              </a:rPr>
              <a:t> </a:t>
            </a:r>
            <a:r>
              <a:rPr b="0" i="1" lang="en-US" sz="1800" spc="-1" strike="noStrike">
                <a:solidFill>
                  <a:srgbClr val="ffffff"/>
                </a:solidFill>
                <a:latin typeface="DejaVu Sans"/>
                <a:ea typeface="DejaVu Sans"/>
              </a:rPr>
              <a:t>“Objects with computing devices in them that are able to connect to each other and exchange data using the internet.”</a:t>
            </a: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Internet of Things (IoT) – Definitions</a:t>
            </a:r>
            <a:endParaRPr b="0" lang="en-US" sz="2400" spc="-1" strike="noStrike">
              <a:latin typeface="Arial"/>
            </a:endParaRPr>
          </a:p>
          <a:p>
            <a:pPr>
              <a:lnSpc>
                <a:spcPct val="100000"/>
              </a:lnSpc>
            </a:pPr>
            <a:endParaRPr b="0" lang="en-US" sz="2400" spc="-1" strike="noStrike">
              <a:latin typeface="Arial"/>
            </a:endParaRPr>
          </a:p>
        </p:txBody>
      </p:sp>
      <p:sp>
        <p:nvSpPr>
          <p:cNvPr id="382"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Hundreds of definitions, here are a few:</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p:txBody>
      </p:sp>
      <p:sp>
        <p:nvSpPr>
          <p:cNvPr id="383" name="CustomShape 3"/>
          <p:cNvSpPr/>
          <p:nvPr/>
        </p:nvSpPr>
        <p:spPr>
          <a:xfrm>
            <a:off x="335520" y="2859120"/>
            <a:ext cx="10650240" cy="923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nSpc>
                <a:spcPct val="100000"/>
              </a:lnSpc>
              <a:spcBef>
                <a:spcPts val="360"/>
              </a:spcBef>
            </a:pPr>
            <a:r>
              <a:rPr b="0" lang="en-US" sz="1800" spc="-1" strike="noStrike" u="sng">
                <a:solidFill>
                  <a:srgbClr val="000000"/>
                </a:solidFill>
                <a:uFillTx/>
                <a:latin typeface="DejaVu Sans"/>
                <a:ea typeface="DejaVu Sans"/>
              </a:rPr>
              <a:t>Cambridge Dictionary:</a:t>
            </a:r>
            <a:r>
              <a:rPr b="0"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“Objects with computing devices in them that are able to connect to each other and exchange data using the internet.”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4"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Internet of Things (IoT) – Definitions</a:t>
            </a:r>
            <a:endParaRPr b="0" lang="en-US" sz="2400" spc="-1" strike="noStrike">
              <a:latin typeface="Arial"/>
            </a:endParaRPr>
          </a:p>
          <a:p>
            <a:pPr>
              <a:lnSpc>
                <a:spcPct val="100000"/>
              </a:lnSpc>
            </a:pPr>
            <a:endParaRPr b="0" lang="en-US" sz="2400" spc="-1" strike="noStrike">
              <a:latin typeface="Arial"/>
            </a:endParaRPr>
          </a:p>
        </p:txBody>
      </p:sp>
      <p:sp>
        <p:nvSpPr>
          <p:cNvPr id="385"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386" name="CustomShape 3"/>
          <p:cNvSpPr/>
          <p:nvPr/>
        </p:nvSpPr>
        <p:spPr>
          <a:xfrm>
            <a:off x="263520" y="6411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D.R. Kiran (2019) – Production Planning and Control: A Comprehensive Approach</a:t>
            </a:r>
            <a:r>
              <a:rPr b="0" lang="en-US" sz="900" spc="-1" strike="noStrike">
                <a:solidFill>
                  <a:srgbClr val="a6a6a6"/>
                </a:solidFill>
                <a:latin typeface="Roboto"/>
                <a:ea typeface="Roboto"/>
              </a:rPr>
              <a:t>.</a:t>
            </a:r>
            <a:r>
              <a:rPr b="0" lang="de-DE" sz="900" spc="-1" strike="noStrike">
                <a:solidFill>
                  <a:srgbClr val="a6a6a6"/>
                </a:solidFill>
                <a:latin typeface="Roboto"/>
                <a:ea typeface="Roboto"/>
              </a:rPr>
              <a:t> </a:t>
            </a:r>
            <a:endParaRPr b="0" lang="en-US" sz="900" spc="-1" strike="noStrike">
              <a:latin typeface="Arial"/>
            </a:endParaRPr>
          </a:p>
        </p:txBody>
      </p:sp>
      <p:sp>
        <p:nvSpPr>
          <p:cNvPr id="387" name="CustomShape 4"/>
          <p:cNvSpPr/>
          <p:nvPr/>
        </p:nvSpPr>
        <p:spPr>
          <a:xfrm>
            <a:off x="335520" y="1560600"/>
            <a:ext cx="10785240" cy="1277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a:lnSpc>
                <a:spcPct val="100000"/>
              </a:lnSpc>
            </a:pPr>
            <a:r>
              <a:rPr b="0" i="1" lang="en-US" sz="1800" spc="-1" strike="noStrike">
                <a:solidFill>
                  <a:srgbClr val="000000"/>
                </a:solidFill>
                <a:latin typeface="DejaVu Sans"/>
                <a:ea typeface="DejaVu Sans"/>
              </a:rPr>
              <a:t>The Internet of Things (IoT) is the inter-networking of physical devices, vehicles (also referred to as “connected devices” and “smart devices”) buildings, and other items embedded with electronics, software, sensors, actuators, and network connectivity which enable these objects to collect and exchange data.  – </a:t>
            </a:r>
            <a:r>
              <a:rPr b="1" lang="en-US" sz="1800" spc="-1" strike="noStrike">
                <a:solidFill>
                  <a:srgbClr val="000000"/>
                </a:solidFill>
                <a:latin typeface="DejaVu Sans"/>
                <a:ea typeface="DejaVu Sans"/>
              </a:rPr>
              <a:t>Wikipedia contributors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Course Organization</a:t>
            </a:r>
            <a:endParaRPr b="0" lang="en-US" sz="2400" spc="-1" strike="noStrike">
              <a:latin typeface="Arial"/>
            </a:endParaRPr>
          </a:p>
        </p:txBody>
      </p:sp>
      <p:sp>
        <p:nvSpPr>
          <p:cNvPr id="237"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marL="195120" indent="-188280">
              <a:lnSpc>
                <a:spcPct val="100000"/>
              </a:lnSpc>
              <a:spcBef>
                <a:spcPts val="360"/>
              </a:spcBef>
              <a:buClr>
                <a:srgbClr val="008c4f"/>
              </a:buClr>
              <a:buSzPct val="115000"/>
              <a:buFont typeface="Wingdings" charset="2"/>
              <a:buChar char=""/>
            </a:pPr>
            <a:r>
              <a:rPr b="0" lang="en-GB" sz="1800" spc="-1" strike="noStrike">
                <a:solidFill>
                  <a:srgbClr val="000000"/>
                </a:solidFill>
                <a:latin typeface="DejaVu Sans"/>
                <a:ea typeface="DejaVu Sans"/>
              </a:rPr>
              <a:t>Questions? Write us an email: </a:t>
            </a:r>
            <a:r>
              <a:rPr b="0" lang="en-GB" sz="1800" spc="-1" strike="noStrike" u="sng">
                <a:solidFill>
                  <a:srgbClr val="000000"/>
                </a:solidFill>
                <a:uFillTx/>
                <a:latin typeface="DejaVu Sans"/>
                <a:ea typeface="DejaVu Sans"/>
              </a:rPr>
              <a:t>etce-etce@tu-clausthal.de</a:t>
            </a:r>
            <a:r>
              <a:rPr b="0" lang="en-GB" sz="1800" spc="-1" strike="noStrike">
                <a:solidFill>
                  <a:srgbClr val="000000"/>
                </a:solidFill>
                <a:latin typeface="DejaVu Sans"/>
                <a:ea typeface="DejaVu Sans"/>
              </a:rPr>
              <a:t> ← </a:t>
            </a:r>
            <a:r>
              <a:rPr b="1" lang="en-GB" sz="1800" spc="-1" strike="noStrike">
                <a:solidFill>
                  <a:srgbClr val="000000"/>
                </a:solidFill>
                <a:latin typeface="DejaVu Sans"/>
                <a:ea typeface="DejaVu Sans"/>
              </a:rPr>
              <a:t>We will </a:t>
            </a:r>
            <a:r>
              <a:rPr b="1" lang="en-GB" sz="1800" spc="-1" strike="noStrike" u="sng">
                <a:solidFill>
                  <a:srgbClr val="c9211e"/>
                </a:solidFill>
                <a:uFillTx/>
                <a:latin typeface="DejaVu Sans"/>
                <a:ea typeface="DejaVu Sans"/>
              </a:rPr>
              <a:t>only</a:t>
            </a:r>
            <a:r>
              <a:rPr b="1" lang="en-GB" sz="1800" spc="-1" strike="noStrike">
                <a:solidFill>
                  <a:srgbClr val="000000"/>
                </a:solidFill>
                <a:latin typeface="DejaVu Sans"/>
                <a:ea typeface="DejaVu Sans"/>
              </a:rPr>
              <a:t> respond to</a:t>
            </a:r>
            <a:endParaRPr b="0" lang="en-US" sz="1800" spc="-1" strike="noStrike">
              <a:latin typeface="Arial"/>
            </a:endParaRPr>
          </a:p>
          <a:p>
            <a:pPr algn="ctr">
              <a:lnSpc>
                <a:spcPct val="100000"/>
              </a:lnSpc>
              <a:spcBef>
                <a:spcPts val="360"/>
              </a:spcBef>
            </a:pPr>
            <a:r>
              <a:rPr b="1" lang="en-GB" sz="1800" spc="-1" strike="noStrike">
                <a:solidFill>
                  <a:srgbClr val="000000"/>
                </a:solidFill>
                <a:latin typeface="DejaVu Sans"/>
                <a:ea typeface="DejaVu Sans"/>
              </a:rPr>
              <a:t>emails written to this specific email address!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Internet of Things (IoT) – Definitions</a:t>
            </a:r>
            <a:endParaRPr b="0" lang="en-US" sz="2400" spc="-1" strike="noStrike">
              <a:latin typeface="Arial"/>
            </a:endParaRPr>
          </a:p>
          <a:p>
            <a:pPr>
              <a:lnSpc>
                <a:spcPct val="100000"/>
              </a:lnSpc>
            </a:pPr>
            <a:endParaRPr b="0" lang="en-US" sz="2400" spc="-1" strike="noStrike">
              <a:latin typeface="Arial"/>
            </a:endParaRPr>
          </a:p>
        </p:txBody>
      </p:sp>
      <p:sp>
        <p:nvSpPr>
          <p:cNvPr id="389"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390" name="CustomShape 3"/>
          <p:cNvSpPr/>
          <p:nvPr/>
        </p:nvSpPr>
        <p:spPr>
          <a:xfrm>
            <a:off x="263520" y="6411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D.R. Kiran (2019) – Production Planning and Control: A Comprehensive Approach</a:t>
            </a:r>
            <a:r>
              <a:rPr b="0" lang="en-US" sz="900" spc="-1" strike="noStrike">
                <a:solidFill>
                  <a:srgbClr val="a6a6a6"/>
                </a:solidFill>
                <a:latin typeface="Roboto"/>
                <a:ea typeface="Roboto"/>
              </a:rPr>
              <a:t>.</a:t>
            </a:r>
            <a:r>
              <a:rPr b="0" lang="de-DE" sz="900" spc="-1" strike="noStrike">
                <a:solidFill>
                  <a:srgbClr val="a6a6a6"/>
                </a:solidFill>
                <a:latin typeface="Roboto"/>
                <a:ea typeface="Roboto"/>
              </a:rPr>
              <a:t> </a:t>
            </a:r>
            <a:endParaRPr b="0" lang="en-US" sz="900" spc="-1" strike="noStrike">
              <a:latin typeface="Arial"/>
            </a:endParaRPr>
          </a:p>
        </p:txBody>
      </p:sp>
      <p:sp>
        <p:nvSpPr>
          <p:cNvPr id="391" name="CustomShape 4"/>
          <p:cNvSpPr/>
          <p:nvPr/>
        </p:nvSpPr>
        <p:spPr>
          <a:xfrm>
            <a:off x="335520" y="1560600"/>
            <a:ext cx="10785240" cy="1277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a:lnSpc>
                <a:spcPct val="100000"/>
              </a:lnSpc>
            </a:pPr>
            <a:r>
              <a:rPr b="0" i="1" lang="en-US" sz="1800" spc="-1" strike="noStrike">
                <a:solidFill>
                  <a:srgbClr val="000000"/>
                </a:solidFill>
                <a:latin typeface="DejaVu Sans"/>
                <a:ea typeface="DejaVu Sans"/>
              </a:rPr>
              <a:t>The Internet of Things (IoT) is the inter-networking of physical devices, vehicles (also referred to as “connected devices” and “smart devices”) buildings, and other items embedded with electronics, software, sensors, actuators, and network connectivity which enable these objects to collect and exchange data.  – </a:t>
            </a:r>
            <a:r>
              <a:rPr b="1" lang="en-US" sz="1800" spc="-1" strike="noStrike">
                <a:solidFill>
                  <a:srgbClr val="000000"/>
                </a:solidFill>
                <a:latin typeface="DejaVu Sans"/>
                <a:ea typeface="DejaVu Sans"/>
              </a:rPr>
              <a:t>Wikipedia contributors</a:t>
            </a:r>
            <a:endParaRPr b="0" lang="en-US" sz="1800" spc="-1" strike="noStrike">
              <a:latin typeface="Arial"/>
            </a:endParaRPr>
          </a:p>
        </p:txBody>
      </p:sp>
      <p:sp>
        <p:nvSpPr>
          <p:cNvPr id="392" name="CustomShape 5"/>
          <p:cNvSpPr/>
          <p:nvPr/>
        </p:nvSpPr>
        <p:spPr>
          <a:xfrm>
            <a:off x="335520" y="3092400"/>
            <a:ext cx="10785240" cy="1598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a:lnSpc>
                <a:spcPct val="100000"/>
              </a:lnSpc>
            </a:pPr>
            <a:r>
              <a:rPr b="0" i="1" lang="en-US" sz="1800" spc="-1" strike="noStrike">
                <a:solidFill>
                  <a:srgbClr val="000000"/>
                </a:solidFill>
                <a:latin typeface="DejaVu Sans"/>
                <a:ea typeface="DejaVu Sans"/>
              </a:rPr>
              <a:t>The Internet of Things (IoT) is a computing concept that describes the idea of everyday physical objects being connected to the internet and being able to identify themselves to other devices. The term is closely identified with Radio Frequency Identification (RFID) as the method of communication, although it also may include other sensor technologies, wireless technologies or QR codes.  –</a:t>
            </a:r>
            <a:r>
              <a:rPr b="1" i="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Technopedia</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Internet of Things (IoT) – Definitions</a:t>
            </a:r>
            <a:endParaRPr b="0" lang="en-US" sz="2400" spc="-1" strike="noStrike">
              <a:latin typeface="Arial"/>
            </a:endParaRPr>
          </a:p>
          <a:p>
            <a:pPr>
              <a:lnSpc>
                <a:spcPct val="100000"/>
              </a:lnSpc>
            </a:pPr>
            <a:endParaRPr b="0" lang="en-US" sz="2400" spc="-1" strike="noStrike">
              <a:latin typeface="Arial"/>
            </a:endParaRPr>
          </a:p>
        </p:txBody>
      </p:sp>
      <p:sp>
        <p:nvSpPr>
          <p:cNvPr id="394"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395" name="CustomShape 3"/>
          <p:cNvSpPr/>
          <p:nvPr/>
        </p:nvSpPr>
        <p:spPr>
          <a:xfrm>
            <a:off x="263520" y="6411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D.R. Kiran (2019) – Production Planning and Control: A Comprehensive Approach</a:t>
            </a:r>
            <a:r>
              <a:rPr b="0" lang="en-US" sz="900" spc="-1" strike="noStrike">
                <a:solidFill>
                  <a:srgbClr val="a6a6a6"/>
                </a:solidFill>
                <a:latin typeface="Roboto"/>
                <a:ea typeface="Roboto"/>
              </a:rPr>
              <a:t>.</a:t>
            </a:r>
            <a:r>
              <a:rPr b="0" lang="de-DE" sz="900" spc="-1" strike="noStrike">
                <a:solidFill>
                  <a:srgbClr val="a6a6a6"/>
                </a:solidFill>
                <a:latin typeface="Roboto"/>
                <a:ea typeface="Roboto"/>
              </a:rPr>
              <a:t> </a:t>
            </a:r>
            <a:endParaRPr b="0" lang="en-US" sz="900" spc="-1" strike="noStrike">
              <a:latin typeface="Arial"/>
            </a:endParaRPr>
          </a:p>
        </p:txBody>
      </p:sp>
      <p:sp>
        <p:nvSpPr>
          <p:cNvPr id="396" name="CustomShape 4"/>
          <p:cNvSpPr/>
          <p:nvPr/>
        </p:nvSpPr>
        <p:spPr>
          <a:xfrm>
            <a:off x="335520" y="1560600"/>
            <a:ext cx="10785240" cy="1277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a:lnSpc>
                <a:spcPct val="100000"/>
              </a:lnSpc>
            </a:pPr>
            <a:r>
              <a:rPr b="0" i="1" lang="en-US" sz="1800" spc="-1" strike="noStrike">
                <a:solidFill>
                  <a:srgbClr val="000000"/>
                </a:solidFill>
                <a:latin typeface="DejaVu Sans"/>
                <a:ea typeface="DejaVu Sans"/>
              </a:rPr>
              <a:t>The Internet of Things (IoT) is the inter-networking of physical devices, vehicles (also referred to as “connected devices” and “smart devices”) buildings, and other items embedded with electronics, software, sensors, actuators, and network connectivity which enable these objects to collect and exchange data.  – </a:t>
            </a:r>
            <a:r>
              <a:rPr b="1" lang="en-US" sz="1800" spc="-1" strike="noStrike">
                <a:solidFill>
                  <a:srgbClr val="000000"/>
                </a:solidFill>
                <a:latin typeface="DejaVu Sans"/>
                <a:ea typeface="DejaVu Sans"/>
              </a:rPr>
              <a:t>Wikipedia contributors</a:t>
            </a:r>
            <a:endParaRPr b="0" lang="en-US" sz="1800" spc="-1" strike="noStrike">
              <a:latin typeface="Arial"/>
            </a:endParaRPr>
          </a:p>
        </p:txBody>
      </p:sp>
      <p:sp>
        <p:nvSpPr>
          <p:cNvPr id="397" name="CustomShape 5"/>
          <p:cNvSpPr/>
          <p:nvPr/>
        </p:nvSpPr>
        <p:spPr>
          <a:xfrm>
            <a:off x="335520" y="3092400"/>
            <a:ext cx="10785240" cy="1598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a:lnSpc>
                <a:spcPct val="100000"/>
              </a:lnSpc>
            </a:pPr>
            <a:r>
              <a:rPr b="0" i="1" lang="en-US" sz="1800" spc="-1" strike="noStrike">
                <a:solidFill>
                  <a:srgbClr val="000000"/>
                </a:solidFill>
                <a:latin typeface="DejaVu Sans"/>
                <a:ea typeface="DejaVu Sans"/>
              </a:rPr>
              <a:t>The Internet of Things (IoT) is a computing concept that describes the idea of everyday physical objects being connected to the internet and being able to identify themselves to other devices. The term is closely identified with Radio Frequency Identification (RFID) as the method of communication, although it also may include other sensor technologies, wireless technologies or QR codes.  –</a:t>
            </a:r>
            <a:r>
              <a:rPr b="1" i="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Technopedia</a:t>
            </a:r>
            <a:endParaRPr b="0" lang="en-US" sz="1800" spc="-1" strike="noStrike">
              <a:latin typeface="Arial"/>
            </a:endParaRPr>
          </a:p>
        </p:txBody>
      </p:sp>
      <p:sp>
        <p:nvSpPr>
          <p:cNvPr id="398" name="CustomShape 6"/>
          <p:cNvSpPr/>
          <p:nvPr/>
        </p:nvSpPr>
        <p:spPr>
          <a:xfrm>
            <a:off x="335520" y="4944600"/>
            <a:ext cx="10785240" cy="1277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a:lnSpc>
                <a:spcPct val="100000"/>
              </a:lnSpc>
            </a:pPr>
            <a:r>
              <a:rPr b="0" i="1" lang="en-US" sz="1800" spc="-1" strike="noStrike">
                <a:solidFill>
                  <a:srgbClr val="000000"/>
                </a:solidFill>
                <a:latin typeface="DejaVu Sans"/>
                <a:ea typeface="DejaVu Sans"/>
              </a:rPr>
              <a:t>The Internet of Things (IoT) is the inter-networking of physical devices, vehicles (also referred to as “connected devices” and “smart devices”) buildings, and other items embedded with electronics, software, sensors, actuators, and network connectivity which enable these objects to collect and exchange data.  -- </a:t>
            </a:r>
            <a:r>
              <a:rPr b="1" lang="en-US" sz="1200" spc="-1" strike="noStrike" u="sng">
                <a:solidFill>
                  <a:srgbClr val="0000ff"/>
                </a:solidFill>
                <a:uFillTx/>
                <a:latin typeface="DejaVu Sans"/>
                <a:ea typeface="DejaVu Sans"/>
                <a:hlinkClick r:id="rId1"/>
              </a:rPr>
              <a:t>http://internetofthingsagenda.techtarget.com</a:t>
            </a:r>
            <a:endParaRPr b="0" lang="en-US" sz="1200" spc="-1" strike="noStrike">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What‘s next?</a:t>
            </a:r>
            <a:endParaRPr b="0" lang="en-US" sz="2400" spc="-1" strike="noStrike">
              <a:latin typeface="Arial"/>
            </a:endParaRPr>
          </a:p>
        </p:txBody>
      </p:sp>
      <p:pic>
        <p:nvPicPr>
          <p:cNvPr id="400" name="Grafik 6" descr=""/>
          <p:cNvPicPr/>
          <p:nvPr/>
        </p:nvPicPr>
        <p:blipFill>
          <a:blip r:embed="rId1"/>
          <a:stretch/>
        </p:blipFill>
        <p:spPr>
          <a:xfrm>
            <a:off x="1656360" y="1202400"/>
            <a:ext cx="8532360" cy="5202360"/>
          </a:xfrm>
          <a:prstGeom prst="rect">
            <a:avLst/>
          </a:prstGeom>
          <a:ln>
            <a:noFill/>
          </a:ln>
        </p:spPr>
      </p:pic>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1" name="CustomShape 1"/>
          <p:cNvSpPr/>
          <p:nvPr/>
        </p:nvSpPr>
        <p:spPr>
          <a:xfrm>
            <a:off x="335520" y="4406760"/>
            <a:ext cx="10746000" cy="1355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DejaVu Sans"/>
                <a:ea typeface="DejaVu Sans"/>
              </a:rPr>
              <a:t>Sensors</a:t>
            </a:r>
            <a:endParaRPr b="0" lang="en-US" sz="3000" spc="-1" strike="noStrike">
              <a:latin typeface="Arial"/>
            </a:endParaRPr>
          </a:p>
        </p:txBody>
      </p:sp>
      <p:sp>
        <p:nvSpPr>
          <p:cNvPr id="402" name="CustomShape 2"/>
          <p:cNvSpPr/>
          <p:nvPr/>
        </p:nvSpPr>
        <p:spPr>
          <a:xfrm>
            <a:off x="335520" y="2906640"/>
            <a:ext cx="10746000" cy="14929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3"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Conventional Sensors</a:t>
            </a:r>
            <a:endParaRPr b="0" lang="en-US" sz="2400" spc="-1" strike="noStrike">
              <a:latin typeface="Arial"/>
            </a:endParaRPr>
          </a:p>
        </p:txBody>
      </p:sp>
      <p:sp>
        <p:nvSpPr>
          <p:cNvPr id="404"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216000" indent="-2124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Status values:</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Deliver a defined (voltage) value once the measurement event has occurred.</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Examples: </a:t>
            </a:r>
            <a:endParaRPr b="0" lang="en-US" sz="1800" spc="-1" strike="noStrike">
              <a:latin typeface="Arial"/>
            </a:endParaRPr>
          </a:p>
          <a:p>
            <a:pPr lvl="2" marL="648000" indent="-212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Push-button</a:t>
            </a:r>
            <a:endParaRPr b="0" lang="en-US" sz="1800" spc="-1" strike="noStrike">
              <a:latin typeface="Arial"/>
            </a:endParaRPr>
          </a:p>
          <a:p>
            <a:pPr lvl="2" marL="648000" indent="-212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Reed switch</a:t>
            </a:r>
            <a:endParaRPr b="0" lang="en-US" sz="1800" spc="-1" strike="noStrike">
              <a:latin typeface="Arial"/>
            </a:endParaRPr>
          </a:p>
          <a:p>
            <a:pPr lvl="2" marL="648000" indent="-212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Hall sensors</a:t>
            </a:r>
            <a:endParaRPr b="0" lang="en-US" sz="1800" spc="-1" strike="noStrike">
              <a:latin typeface="Arial"/>
            </a:endParaRPr>
          </a:p>
          <a:p>
            <a:pPr lvl="2" marL="648000" indent="-212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Light barriers</a:t>
            </a:r>
            <a:endParaRPr b="0" lang="en-US" sz="1800" spc="-1" strike="noStrike">
              <a:latin typeface="Arial"/>
            </a:endParaRPr>
          </a:p>
          <a:p>
            <a:pPr lvl="2" marL="648000" indent="-212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Temperature/(ultra) sound/radar sensors</a:t>
            </a:r>
            <a:endParaRPr b="0" lang="en-US" sz="1800" spc="-1" strike="noStrike">
              <a:latin typeface="Arial"/>
            </a:endParaRPr>
          </a:p>
          <a:p>
            <a:pPr marL="216000" indent="-2124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Continuous values:</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Provide a continuous value (e.g. voltage value) depending on the measured value </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requires A/D converter</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Temperature Sensors – Overview </a:t>
            </a:r>
            <a:endParaRPr b="0" lang="en-US" sz="2400" spc="-1" strike="noStrike">
              <a:latin typeface="Arial"/>
            </a:endParaRPr>
          </a:p>
        </p:txBody>
      </p:sp>
      <p:sp>
        <p:nvSpPr>
          <p:cNvPr id="406" name="CustomShape 2"/>
          <p:cNvSpPr/>
          <p:nvPr/>
        </p:nvSpPr>
        <p:spPr>
          <a:xfrm>
            <a:off x="263520" y="6447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https://www.te.com/usa-en/industries/sensor-solutions/insights/temperature-sensor-insights.html</a:t>
            </a:r>
            <a:endParaRPr b="0" lang="en-US" sz="900" spc="-1" strike="noStrike">
              <a:latin typeface="Arial"/>
            </a:endParaRPr>
          </a:p>
        </p:txBody>
      </p:sp>
      <p:graphicFrame>
        <p:nvGraphicFramePr>
          <p:cNvPr id="407" name="Table 3"/>
          <p:cNvGraphicFramePr/>
          <p:nvPr/>
        </p:nvGraphicFramePr>
        <p:xfrm>
          <a:off x="437040" y="1312200"/>
          <a:ext cx="10728000" cy="4694040"/>
        </p:xfrm>
        <a:graphic>
          <a:graphicData uri="http://schemas.openxmlformats.org/drawingml/2006/table">
            <a:tbl>
              <a:tblPr/>
              <a:tblGrid>
                <a:gridCol w="1688760"/>
                <a:gridCol w="1333440"/>
                <a:gridCol w="2039400"/>
                <a:gridCol w="2089800"/>
                <a:gridCol w="2091240"/>
                <a:gridCol w="1485720"/>
              </a:tblGrid>
              <a:tr h="487800">
                <a:tc>
                  <a:txBody>
                    <a:bodyPr lIns="90000" rIns="90000">
                      <a:noAutofit/>
                    </a:bodyPr>
                    <a:p>
                      <a:pPr>
                        <a:lnSpc>
                          <a:spcPct val="100000"/>
                        </a:lnSpc>
                      </a:pPr>
                      <a:r>
                        <a:rPr b="0" lang="en-US" sz="1300" spc="-1" strike="noStrike">
                          <a:latin typeface="DejaVu Sans"/>
                        </a:rPr>
                        <a:t>Type</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198a8a"/>
                    </a:solidFill>
                  </a:tcPr>
                </a:tc>
                <a:tc>
                  <a:txBody>
                    <a:bodyPr lIns="90000" rIns="90000">
                      <a:noAutofit/>
                    </a:bodyPr>
                    <a:p>
                      <a:pPr>
                        <a:lnSpc>
                          <a:spcPct val="100000"/>
                        </a:lnSpc>
                      </a:pPr>
                      <a:r>
                        <a:rPr b="1" lang="en-US" sz="1300" spc="-1" strike="noStrike">
                          <a:latin typeface="DejaVu Sans"/>
                        </a:rPr>
                        <a:t>NTC Thermistors</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198a8a"/>
                    </a:solidFill>
                  </a:tcPr>
                </a:tc>
                <a:tc>
                  <a:txBody>
                    <a:bodyPr lIns="90000" rIns="90000">
                      <a:noAutofit/>
                    </a:bodyPr>
                    <a:p>
                      <a:pPr>
                        <a:lnSpc>
                          <a:spcPct val="100000"/>
                        </a:lnSpc>
                      </a:pPr>
                      <a:r>
                        <a:rPr b="1" lang="en-US" sz="1300" spc="-1" strike="noStrike">
                          <a:latin typeface="DejaVu Sans"/>
                        </a:rPr>
                        <a:t>Thermocouple</a:t>
                      </a:r>
                      <a:endParaRPr b="0" lang="en-US" sz="1300" spc="-1" strike="noStrike">
                        <a:latin typeface="Arial"/>
                      </a:endParaRPr>
                    </a:p>
                    <a:p>
                      <a:pPr>
                        <a:lnSpc>
                          <a:spcPct val="100000"/>
                        </a:lnSpc>
                      </a:pPr>
                      <a:r>
                        <a:rPr b="1" lang="en-US" sz="1300" spc="-1" strike="noStrike">
                          <a:latin typeface="DejaVu Sans"/>
                        </a:rPr>
                        <a:t>Sensors</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198a8a"/>
                    </a:solidFill>
                  </a:tcPr>
                </a:tc>
                <a:tc>
                  <a:txBody>
                    <a:bodyPr lIns="90000" rIns="90000">
                      <a:noAutofit/>
                    </a:bodyPr>
                    <a:p>
                      <a:pPr>
                        <a:lnSpc>
                          <a:spcPct val="100000"/>
                        </a:lnSpc>
                      </a:pPr>
                      <a:r>
                        <a:rPr b="1" lang="en-US" sz="1300" spc="-1" strike="noStrike">
                          <a:latin typeface="DejaVu Sans"/>
                        </a:rPr>
                        <a:t>Platinum Sensors</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198a8a"/>
                    </a:solidFill>
                  </a:tcPr>
                </a:tc>
                <a:tc>
                  <a:txBody>
                    <a:bodyPr lIns="90000" rIns="90000">
                      <a:noAutofit/>
                    </a:bodyPr>
                    <a:p>
                      <a:pPr>
                        <a:lnSpc>
                          <a:spcPct val="100000"/>
                        </a:lnSpc>
                      </a:pPr>
                      <a:r>
                        <a:rPr b="1" lang="en-US" sz="1300" spc="-1" strike="noStrike">
                          <a:latin typeface="DejaVu Sans"/>
                        </a:rPr>
                        <a:t>Thermopiles</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198a8a"/>
                    </a:solidFill>
                  </a:tcPr>
                </a:tc>
                <a:tc>
                  <a:txBody>
                    <a:bodyPr lIns="90000" rIns="90000">
                      <a:noAutofit/>
                    </a:bodyPr>
                    <a:p>
                      <a:pPr>
                        <a:lnSpc>
                          <a:spcPct val="100000"/>
                        </a:lnSpc>
                      </a:pPr>
                      <a:r>
                        <a:rPr b="1" lang="en-US" sz="1300" spc="-1" strike="noStrike">
                          <a:latin typeface="DejaVu Sans"/>
                        </a:rPr>
                        <a:t>Digital Sensors</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198a8a"/>
                    </a:solidFill>
                  </a:tcPr>
                </a:tc>
              </a:tr>
              <a:tr h="1081800">
                <a:tc>
                  <a:txBody>
                    <a:bodyPr lIns="90000" rIns="90000">
                      <a:noAutofit/>
                    </a:bodyPr>
                    <a:p>
                      <a:pPr>
                        <a:lnSpc>
                          <a:spcPct val="100000"/>
                        </a:lnSpc>
                      </a:pPr>
                      <a:r>
                        <a:rPr b="0" lang="en-US" sz="1300" spc="-1" strike="noStrike">
                          <a:latin typeface="DejaVu Sans"/>
                        </a:rPr>
                        <a:t>Features</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Small Size</a:t>
                      </a:r>
                      <a:endParaRPr b="0" lang="en-US" sz="1300" spc="-1" strike="noStrike">
                        <a:latin typeface="Arial"/>
                      </a:endParaRPr>
                    </a:p>
                    <a:p>
                      <a:pPr>
                        <a:lnSpc>
                          <a:spcPct val="100000"/>
                        </a:lnSpc>
                      </a:pPr>
                      <a:r>
                        <a:rPr b="0" lang="en-US" sz="1300" spc="-1" strike="noStrike">
                          <a:latin typeface="DejaVu Sans"/>
                        </a:rPr>
                        <a:t>High sensitivity</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Extremely small Size, High temperature,</a:t>
                      </a:r>
                      <a:endParaRPr b="0" lang="en-US" sz="1300" spc="-1" strike="noStrike">
                        <a:latin typeface="Arial"/>
                      </a:endParaRPr>
                    </a:p>
                    <a:p>
                      <a:pPr>
                        <a:lnSpc>
                          <a:spcPct val="100000"/>
                        </a:lnSpc>
                      </a:pPr>
                      <a:r>
                        <a:rPr b="0" lang="en-US" sz="1300" spc="-1" strike="noStrike">
                          <a:latin typeface="DejaVu Sans"/>
                        </a:rPr>
                        <a:t>Rugged</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Superior long-term stability, PTC (Positive Temp. Coefficient) Linear output, Rugged</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Non-contact sensor,</a:t>
                      </a:r>
                      <a:endParaRPr b="0" lang="en-US" sz="1300" spc="-1" strike="noStrike">
                        <a:latin typeface="Arial"/>
                      </a:endParaRPr>
                    </a:p>
                    <a:p>
                      <a:pPr>
                        <a:lnSpc>
                          <a:spcPct val="100000"/>
                        </a:lnSpc>
                      </a:pPr>
                      <a:r>
                        <a:rPr b="0" lang="en-US" sz="1300" spc="-1" strike="noStrike">
                          <a:latin typeface="DejaVu Sans"/>
                        </a:rPr>
                        <a:t>High temperature, can take measurements from several meters away.</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Ease of use,</a:t>
                      </a:r>
                      <a:endParaRPr b="0" lang="en-US" sz="1300" spc="-1" strike="noStrike">
                        <a:latin typeface="Arial"/>
                      </a:endParaRPr>
                    </a:p>
                    <a:p>
                      <a:pPr>
                        <a:lnSpc>
                          <a:spcPct val="100000"/>
                        </a:lnSpc>
                      </a:pPr>
                      <a:r>
                        <a:rPr b="0" lang="en-US" sz="1300" spc="-1" strike="noStrike">
                          <a:latin typeface="DejaVu Sans"/>
                        </a:rPr>
                        <a:t>Board mounting,</a:t>
                      </a:r>
                      <a:endParaRPr b="0" lang="en-US" sz="1300" spc="-1" strike="noStrike">
                        <a:latin typeface="Arial"/>
                      </a:endParaRPr>
                    </a:p>
                    <a:p>
                      <a:pPr>
                        <a:lnSpc>
                          <a:spcPct val="100000"/>
                        </a:lnSpc>
                      </a:pPr>
                      <a:r>
                        <a:rPr b="0" lang="en-US" sz="1300" spc="-1" strike="noStrike">
                          <a:latin typeface="DejaVu Sans"/>
                        </a:rPr>
                        <a:t>Small size</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r>
              <a:tr h="487800">
                <a:tc>
                  <a:txBody>
                    <a:bodyPr lIns="90000" rIns="90000">
                      <a:noAutofit/>
                    </a:bodyPr>
                    <a:p>
                      <a:pPr>
                        <a:lnSpc>
                          <a:spcPct val="100000"/>
                        </a:lnSpc>
                      </a:pPr>
                      <a:r>
                        <a:rPr b="0" lang="en-US" sz="1300" spc="-1" strike="noStrike">
                          <a:latin typeface="DejaVu Sans"/>
                        </a:rPr>
                        <a:t>Range</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-150°C to 300°C</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-270°C to 1800°C</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-200°C to 600°C</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-270°C to 2000°C</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-150°C to 300°C</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r>
              <a:tr h="487800">
                <a:tc>
                  <a:txBody>
                    <a:bodyPr lIns="90000" rIns="90000">
                      <a:noAutofit/>
                    </a:bodyPr>
                    <a:p>
                      <a:pPr>
                        <a:lnSpc>
                          <a:spcPct val="100000"/>
                        </a:lnSpc>
                      </a:pPr>
                      <a:r>
                        <a:rPr b="0" lang="en-US" sz="1300" spc="-1" strike="noStrike">
                          <a:latin typeface="DejaVu Sans"/>
                        </a:rPr>
                        <a:t>Interchangeability rating</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5/5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3/5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5/5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1/5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3/5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r>
              <a:tr h="289800">
                <a:tc>
                  <a:txBody>
                    <a:bodyPr lIns="90000" rIns="90000">
                      <a:noAutofit/>
                    </a:bodyPr>
                    <a:p>
                      <a:pPr>
                        <a:lnSpc>
                          <a:spcPct val="100000"/>
                        </a:lnSpc>
                      </a:pPr>
                      <a:r>
                        <a:rPr b="0" lang="en-US" sz="1300" spc="-1" strike="noStrike">
                          <a:latin typeface="DejaVu Sans"/>
                        </a:rPr>
                        <a:t>Linearity rating</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1/5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3/5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5/5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1/5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5/5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r>
              <a:tr h="289800">
                <a:tc>
                  <a:txBody>
                    <a:bodyPr lIns="90000" rIns="90000">
                      <a:noAutofit/>
                    </a:bodyPr>
                    <a:p>
                      <a:pPr>
                        <a:lnSpc>
                          <a:spcPct val="100000"/>
                        </a:lnSpc>
                      </a:pPr>
                      <a:r>
                        <a:rPr b="0" lang="en-US" sz="1300" spc="-1" strike="noStrike">
                          <a:latin typeface="DejaVu Sans"/>
                        </a:rPr>
                        <a:t>Accuracy rating</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5/5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3/5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5/5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3/5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5/5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r>
              <a:tr h="289800">
                <a:tc>
                  <a:txBody>
                    <a:bodyPr lIns="90000" rIns="90000">
                      <a:noAutofit/>
                    </a:bodyPr>
                    <a:p>
                      <a:pPr>
                        <a:lnSpc>
                          <a:spcPct val="100000"/>
                        </a:lnSpc>
                      </a:pPr>
                      <a:r>
                        <a:rPr b="0" lang="en-US" sz="1300" spc="-1" strike="noStrike">
                          <a:latin typeface="DejaVu Sans"/>
                        </a:rPr>
                        <a:t>Ruggedness</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3/5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5/5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5/5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1/5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c>
                  <a:txBody>
                    <a:bodyPr lIns="90000" rIns="90000">
                      <a:noAutofit/>
                    </a:bodyPr>
                    <a:p>
                      <a:pPr>
                        <a:lnSpc>
                          <a:spcPct val="100000"/>
                        </a:lnSpc>
                      </a:pPr>
                      <a:r>
                        <a:rPr b="0" lang="en-US" sz="1300" spc="-1" strike="noStrike">
                          <a:latin typeface="DejaVu Sans"/>
                        </a:rPr>
                        <a:t>3/5</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47b8b8"/>
                    </a:solidFill>
                  </a:tcPr>
                </a:tc>
              </a:tr>
              <a:tr h="1279800">
                <a:tc>
                  <a:txBody>
                    <a:bodyPr lIns="90000" rIns="90000">
                      <a:noAutofit/>
                    </a:bodyPr>
                    <a:p>
                      <a:pPr>
                        <a:lnSpc>
                          <a:spcPct val="100000"/>
                        </a:lnSpc>
                      </a:pPr>
                      <a:r>
                        <a:rPr b="0" lang="en-US" sz="1300" spc="-1" strike="noStrike">
                          <a:latin typeface="DejaVu Sans"/>
                        </a:rPr>
                        <a:t>Usefulness</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Dialysis, HVAC, Calorimetry, Stoves, Industrial reference</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Cryogenics, Oven, Soldering Iron, Exhaust Gas detection, Independent vehicle heater</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Calorimetry, Oven, Soldering Iron, Cooking Stove, Independent Vehicle Heater</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Ear and Forehead thermometers</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c>
                  <a:txBody>
                    <a:bodyPr lIns="90000" rIns="90000">
                      <a:noAutofit/>
                    </a:bodyPr>
                    <a:p>
                      <a:pPr>
                        <a:lnSpc>
                          <a:spcPct val="100000"/>
                        </a:lnSpc>
                      </a:pPr>
                      <a:r>
                        <a:rPr b="0" lang="en-US" sz="1300" spc="-1" strike="noStrike">
                          <a:latin typeface="DejaVu Sans"/>
                        </a:rPr>
                        <a:t>Dialysis, HVAC, Calorimetry, Industrial reference</a:t>
                      </a:r>
                      <a:endParaRPr b="0" lang="en-US" sz="13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33a3a3"/>
                    </a:solidFill>
                  </a:tcPr>
                </a:tc>
              </a:tr>
            </a:tbl>
          </a:graphicData>
        </a:graphic>
      </p:graphicFrame>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8"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Smart Sensors</a:t>
            </a:r>
            <a:endParaRPr b="0" lang="en-US" sz="2400" spc="-1" strike="noStrike">
              <a:latin typeface="Arial"/>
            </a:endParaRPr>
          </a:p>
        </p:txBody>
      </p:sp>
      <p:sp>
        <p:nvSpPr>
          <p:cNvPr id="409"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216000" indent="-2124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Complex sensors with integrated information processing, e.g.</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Programmable temperature sensor and thermostat </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Magnetometer (compass)</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MEMS (micro-electro-mechanical system) sensors</a:t>
            </a:r>
            <a:endParaRPr b="0" lang="en-US" sz="1800" spc="-1" strike="noStrike">
              <a:latin typeface="Arial"/>
            </a:endParaRPr>
          </a:p>
          <a:p>
            <a:pPr lvl="2" marL="648000" indent="-212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Accelerometer (acceleration sensor)</a:t>
            </a:r>
            <a:endParaRPr b="0" lang="en-US" sz="1800" spc="-1" strike="noStrike">
              <a:latin typeface="Arial"/>
            </a:endParaRPr>
          </a:p>
          <a:p>
            <a:pPr lvl="2" marL="648000" indent="-212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Gyroscope ( angular rate sensor)</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0"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Further Sensors</a:t>
            </a:r>
            <a:endParaRPr b="0" lang="en-US" sz="2400" spc="-1" strike="noStrike">
              <a:latin typeface="Arial"/>
            </a:endParaRPr>
          </a:p>
        </p:txBody>
      </p:sp>
      <p:sp>
        <p:nvSpPr>
          <p:cNvPr id="411"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Distance sensor</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GB" sz="1800" spc="-1" strike="noStrike">
                <a:solidFill>
                  <a:srgbClr val="000000"/>
                </a:solidFill>
                <a:latin typeface="DejaVu Sans"/>
                <a:ea typeface="DejaVu Sans"/>
              </a:rPr>
              <a:t>Ultrasound, radar or infrared with position sensitive detector (PSD </a:t>
            </a:r>
            <a:r>
              <a:rPr b="0" lang="en-US" sz="1800" spc="-1" strike="noStrike">
                <a:solidFill>
                  <a:srgbClr val="000000"/>
                </a:solidFill>
                <a:latin typeface="DejaVu Sans"/>
                <a:ea typeface="DejaVu Sans"/>
              </a:rPr>
              <a:t>→ like PIR on next slide</a:t>
            </a:r>
            <a:r>
              <a:rPr b="0" lang="en-GB" sz="1800" spc="-1" strike="noStrike">
                <a:solidFill>
                  <a:srgbClr val="000000"/>
                </a:solidFill>
                <a:latin typeface="DejaVu Sans"/>
                <a:ea typeface="DejaVu Sans"/>
              </a:rPr>
              <a:t>)</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movements, velocities</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PIR sensors</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Person detection or face recognition</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Cameras with image processing</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PIR-Sensor – Motion Detector</a:t>
            </a:r>
            <a:endParaRPr b="0" lang="en-US" sz="2400" spc="-1" strike="noStrike">
              <a:latin typeface="Arial"/>
            </a:endParaRPr>
          </a:p>
        </p:txBody>
      </p:sp>
      <p:sp>
        <p:nvSpPr>
          <p:cNvPr id="413" name="CustomShape 2"/>
          <p:cNvSpPr/>
          <p:nvPr/>
        </p:nvSpPr>
        <p:spPr>
          <a:xfrm>
            <a:off x="263520" y="6411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http://hqdesigns.de/en/interior-guide/motion-sensor/</a:t>
            </a:r>
            <a:endParaRPr b="0" lang="en-US" sz="900" spc="-1" strike="noStrike">
              <a:latin typeface="Arial"/>
            </a:endParaRPr>
          </a:p>
        </p:txBody>
      </p:sp>
      <p:pic>
        <p:nvPicPr>
          <p:cNvPr id="414" name="" descr=""/>
          <p:cNvPicPr/>
          <p:nvPr/>
        </p:nvPicPr>
        <p:blipFill>
          <a:blip r:embed="rId1"/>
          <a:stretch/>
        </p:blipFill>
        <p:spPr>
          <a:xfrm>
            <a:off x="3251160" y="1566360"/>
            <a:ext cx="4972680" cy="4828680"/>
          </a:xfrm>
          <a:prstGeom prst="rect">
            <a:avLst/>
          </a:prstGeom>
          <a:ln>
            <a:noFill/>
          </a:ln>
        </p:spPr>
      </p:pic>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5"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LIDAR</a:t>
            </a:r>
            <a:endParaRPr b="0" lang="en-US" sz="2400" spc="-1" strike="noStrike">
              <a:latin typeface="Arial"/>
            </a:endParaRPr>
          </a:p>
        </p:txBody>
      </p:sp>
      <p:sp>
        <p:nvSpPr>
          <p:cNvPr id="416" name="CustomShape 2"/>
          <p:cNvSpPr/>
          <p:nvPr/>
        </p:nvSpPr>
        <p:spPr>
          <a:xfrm>
            <a:off x="263520" y="6267600"/>
            <a:ext cx="10935720" cy="5014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Images of Lidar and Radar Point cloud data redered using the </a:t>
            </a:r>
            <a:r>
              <a:rPr b="0" lang="de-DE" sz="900" spc="-1" strike="noStrike" u="sng">
                <a:solidFill>
                  <a:srgbClr val="0000ff"/>
                </a:solidFill>
                <a:uFillTx/>
                <a:latin typeface="Roboto"/>
                <a:ea typeface="Roboto"/>
                <a:hlinkClick r:id="rId1"/>
              </a:rPr>
              <a:t>nuScenes dataset</a:t>
            </a:r>
            <a:r>
              <a:rPr b="0" lang="de-DE" sz="900" spc="-1" strike="noStrike">
                <a:solidFill>
                  <a:srgbClr val="a6a6a6"/>
                </a:solidFill>
                <a:latin typeface="Roboto"/>
                <a:ea typeface="Roboto"/>
              </a:rPr>
              <a:t> which is CC  BY-NC-SA 4.0 International licensed (</a:t>
            </a:r>
            <a:r>
              <a:rPr b="0" lang="de-DE" sz="900" spc="-1" strike="noStrike" u="sng">
                <a:solidFill>
                  <a:srgbClr val="0000ff"/>
                </a:solidFill>
                <a:uFillTx/>
                <a:latin typeface="Roboto"/>
                <a:ea typeface="Roboto"/>
                <a:hlinkClick r:id="rId2"/>
              </a:rPr>
              <a:t>https://creativecommons.org/licenses/by-nc-sa/4.0/</a:t>
            </a:r>
            <a:r>
              <a:rPr b="0" lang="de-DE" sz="900" spc="-1" strike="noStrike">
                <a:solidFill>
                  <a:srgbClr val="a6a6a6"/>
                </a:solidFill>
                <a:latin typeface="Roboto"/>
                <a:ea typeface="Roboto"/>
              </a:rPr>
              <a:t>)</a:t>
            </a:r>
            <a:endParaRPr b="0" lang="en-US" sz="900" spc="-1" strike="noStrike">
              <a:latin typeface="Arial"/>
            </a:endParaRPr>
          </a:p>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Cruise Automation, Chevrolet Bolt EV third generation seen in San Francisco with 5 LIDAR sensors”  by Dllu is CC BY-SA 4.0 International licensed (</a:t>
            </a:r>
            <a:r>
              <a:rPr b="0" lang="de-DE" sz="900" spc="-1" strike="noStrike" u="sng">
                <a:solidFill>
                  <a:srgbClr val="0000ff"/>
                </a:solidFill>
                <a:uFillTx/>
                <a:latin typeface="Roboto"/>
                <a:ea typeface="Roboto"/>
                <a:hlinkClick r:id="rId3"/>
              </a:rPr>
              <a:t>https://creativecommons.org/licenses/by-sa/4.0/</a:t>
            </a:r>
            <a:r>
              <a:rPr b="0" lang="de-DE" sz="900" spc="-1" strike="noStrike">
                <a:solidFill>
                  <a:srgbClr val="a6a6a6"/>
                </a:solidFill>
                <a:latin typeface="Roboto"/>
                <a:ea typeface="Roboto"/>
              </a:rPr>
              <a:t>) </a:t>
            </a:r>
            <a:endParaRPr b="0" lang="en-US" sz="900" spc="-1" strike="noStrike">
              <a:latin typeface="Arial"/>
            </a:endParaRPr>
          </a:p>
          <a:p>
            <a:pPr>
              <a:lnSpc>
                <a:spcPct val="100000"/>
              </a:lnSpc>
            </a:pPr>
            <a:endParaRPr b="0" lang="en-US" sz="900" spc="-1" strike="noStrike">
              <a:latin typeface="Arial"/>
            </a:endParaRPr>
          </a:p>
        </p:txBody>
      </p:sp>
      <p:sp>
        <p:nvSpPr>
          <p:cNvPr id="417" name="CustomShape 3"/>
          <p:cNvSpPr/>
          <p:nvPr/>
        </p:nvSpPr>
        <p:spPr>
          <a:xfrm>
            <a:off x="335520" y="5519520"/>
            <a:ext cx="10746000" cy="85536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1800" spc="-1" strike="noStrike">
                <a:solidFill>
                  <a:srgbClr val="000000"/>
                </a:solidFill>
                <a:latin typeface="Arial"/>
                <a:ea typeface="DejaVu Sans"/>
              </a:rPr>
              <a:t>LIDAR</a:t>
            </a:r>
            <a:r>
              <a:rPr b="0" lang="en-US" sz="1800" spc="-1" strike="noStrike">
                <a:solidFill>
                  <a:srgbClr val="000000"/>
                </a:solidFill>
                <a:latin typeface="Arial"/>
                <a:ea typeface="DejaVu Sans"/>
              </a:rPr>
              <a:t> → </a:t>
            </a:r>
            <a:r>
              <a:rPr b="1" lang="en-US" sz="1800" spc="-1" strike="noStrike">
                <a:solidFill>
                  <a:srgbClr val="000000"/>
                </a:solidFill>
                <a:latin typeface="Arial"/>
                <a:ea typeface="DejaVu Sans"/>
              </a:rPr>
              <a:t>L</a:t>
            </a:r>
            <a:r>
              <a:rPr b="0" lang="en-US" sz="1800" spc="-1" strike="noStrike">
                <a:solidFill>
                  <a:srgbClr val="000000"/>
                </a:solidFill>
                <a:latin typeface="Arial"/>
                <a:ea typeface="DejaVu Sans"/>
              </a:rPr>
              <a:t>ight </a:t>
            </a:r>
            <a:r>
              <a:rPr b="1" lang="en-US" sz="1800" spc="-1" strike="noStrike">
                <a:solidFill>
                  <a:srgbClr val="000000"/>
                </a:solidFill>
                <a:latin typeface="Arial"/>
                <a:ea typeface="DejaVu Sans"/>
              </a:rPr>
              <a:t>D</a:t>
            </a:r>
            <a:r>
              <a:rPr b="0" lang="en-US" sz="1800" spc="-1" strike="noStrike">
                <a:solidFill>
                  <a:srgbClr val="000000"/>
                </a:solidFill>
                <a:latin typeface="Arial"/>
                <a:ea typeface="DejaVu Sans"/>
              </a:rPr>
              <a:t>etection </a:t>
            </a:r>
            <a:r>
              <a:rPr b="1" lang="en-US" sz="1800" spc="-1" strike="noStrike">
                <a:solidFill>
                  <a:srgbClr val="000000"/>
                </a:solidFill>
                <a:latin typeface="Arial"/>
                <a:ea typeface="DejaVu Sans"/>
              </a:rPr>
              <a:t>A</a:t>
            </a:r>
            <a:r>
              <a:rPr b="0" lang="en-US" sz="1800" spc="-1" strike="noStrike">
                <a:solidFill>
                  <a:srgbClr val="000000"/>
                </a:solidFill>
                <a:latin typeface="Arial"/>
                <a:ea typeface="DejaVu Sans"/>
              </a:rPr>
              <a:t>nd </a:t>
            </a:r>
            <a:r>
              <a:rPr b="1" lang="en-US" sz="1800" spc="-1" strike="noStrike">
                <a:solidFill>
                  <a:srgbClr val="000000"/>
                </a:solidFill>
                <a:latin typeface="Arial"/>
                <a:ea typeface="DejaVu Sans"/>
              </a:rPr>
              <a:t>R</a:t>
            </a:r>
            <a:r>
              <a:rPr b="0" lang="en-US" sz="1800" spc="-1" strike="noStrike">
                <a:solidFill>
                  <a:srgbClr val="000000"/>
                </a:solidFill>
                <a:latin typeface="Arial"/>
                <a:ea typeface="DejaVu Sans"/>
              </a:rPr>
              <a:t>anging</a:t>
            </a:r>
            <a:endParaRPr b="0" lang="en-US" sz="1800" spc="-1" strike="noStrike">
              <a:latin typeface="Arial"/>
            </a:endParaRPr>
          </a:p>
        </p:txBody>
      </p:sp>
      <p:pic>
        <p:nvPicPr>
          <p:cNvPr id="418" name="" descr=""/>
          <p:cNvPicPr/>
          <p:nvPr/>
        </p:nvPicPr>
        <p:blipFill>
          <a:blip r:embed="rId4"/>
          <a:srcRect l="9541" t="24196" r="4518" b="20013"/>
          <a:stretch/>
        </p:blipFill>
        <p:spPr>
          <a:xfrm>
            <a:off x="6629760" y="1263600"/>
            <a:ext cx="4112280" cy="1826640"/>
          </a:xfrm>
          <a:prstGeom prst="rect">
            <a:avLst/>
          </a:prstGeom>
          <a:ln>
            <a:noFill/>
          </a:ln>
        </p:spPr>
      </p:pic>
      <p:pic>
        <p:nvPicPr>
          <p:cNvPr id="419" name="" descr=""/>
          <p:cNvPicPr/>
          <p:nvPr/>
        </p:nvPicPr>
        <p:blipFill>
          <a:blip r:embed="rId5"/>
          <a:srcRect l="7806" t="7669" r="6250" b="3781"/>
          <a:stretch/>
        </p:blipFill>
        <p:spPr>
          <a:xfrm>
            <a:off x="457200" y="1371960"/>
            <a:ext cx="5026680" cy="3883680"/>
          </a:xfrm>
          <a:prstGeom prst="rect">
            <a:avLst/>
          </a:prstGeom>
          <a:ln>
            <a:noFill/>
          </a:ln>
        </p:spPr>
      </p:pic>
      <p:pic>
        <p:nvPicPr>
          <p:cNvPr id="420" name="" descr=""/>
          <p:cNvPicPr/>
          <p:nvPr/>
        </p:nvPicPr>
        <p:blipFill>
          <a:blip r:embed="rId6"/>
          <a:stretch/>
        </p:blipFill>
        <p:spPr>
          <a:xfrm>
            <a:off x="6604920" y="3200400"/>
            <a:ext cx="4137120" cy="2325960"/>
          </a:xfrm>
          <a:prstGeom prst="rect">
            <a:avLst/>
          </a:prstGeom>
          <a:ln>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CustomShape 1"/>
          <p:cNvSpPr/>
          <p:nvPr/>
        </p:nvSpPr>
        <p:spPr>
          <a:xfrm>
            <a:off x="335520" y="764640"/>
            <a:ext cx="10741680" cy="4924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Examination Info</a:t>
            </a:r>
            <a:endParaRPr b="0" lang="en-US" sz="2400" spc="-1" strike="noStrike">
              <a:latin typeface="Arial"/>
            </a:endParaRPr>
          </a:p>
        </p:txBody>
      </p:sp>
      <p:sp>
        <p:nvSpPr>
          <p:cNvPr id="239" name="CustomShape 2"/>
          <p:cNvSpPr/>
          <p:nvPr/>
        </p:nvSpPr>
        <p:spPr>
          <a:xfrm>
            <a:off x="335520" y="1268280"/>
            <a:ext cx="10741680" cy="50292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Oral examination</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15-20min Q&amp;A</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Registration until 25.07.2022</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Dates: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01.08.2022 → Afternoon</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03.08.2022 → All day</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40" name="CustomShape 3"/>
          <p:cNvSpPr/>
          <p:nvPr/>
        </p:nvSpPr>
        <p:spPr>
          <a:xfrm>
            <a:off x="432720" y="1148040"/>
            <a:ext cx="10347120" cy="4878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Göttingen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1"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Camera Image Processing and Object Recognition</a:t>
            </a:r>
            <a:endParaRPr b="0" lang="en-US" sz="2400" spc="-1" strike="noStrike">
              <a:latin typeface="Arial"/>
            </a:endParaRPr>
          </a:p>
        </p:txBody>
      </p:sp>
      <p:sp>
        <p:nvSpPr>
          <p:cNvPr id="422" name="CustomShape 2"/>
          <p:cNvSpPr/>
          <p:nvPr/>
        </p:nvSpPr>
        <p:spPr>
          <a:xfrm>
            <a:off x="263520" y="6231600"/>
            <a:ext cx="7248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https://www.iotforall.com/objects-recognition-live-stream-yolo-model/</a:t>
            </a:r>
            <a:endParaRPr b="0" lang="en-US" sz="900" spc="-1" strike="noStrike">
              <a:latin typeface="Arial"/>
            </a:endParaRPr>
          </a:p>
        </p:txBody>
      </p:sp>
      <p:pic>
        <p:nvPicPr>
          <p:cNvPr id="423" name="Grafik 2" descr=""/>
          <p:cNvPicPr/>
          <p:nvPr/>
        </p:nvPicPr>
        <p:blipFill>
          <a:blip r:embed="rId1"/>
          <a:stretch/>
        </p:blipFill>
        <p:spPr>
          <a:xfrm>
            <a:off x="849960" y="2510280"/>
            <a:ext cx="9717120" cy="2652480"/>
          </a:xfrm>
          <a:prstGeom prst="rect">
            <a:avLst/>
          </a:prstGeom>
          <a:ln>
            <a:noFill/>
          </a:ln>
        </p:spPr>
      </p:pic>
      <p:sp>
        <p:nvSpPr>
          <p:cNvPr id="424" name="CustomShape 3"/>
          <p:cNvSpPr/>
          <p:nvPr/>
        </p:nvSpPr>
        <p:spPr>
          <a:xfrm>
            <a:off x="263520" y="6411600"/>
            <a:ext cx="724896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YOLOv3: An incremental Improvement, Redmon, Joseph and Fahradi, Ali </a:t>
            </a:r>
            <a:r>
              <a:rPr b="0" lang="de-DE" sz="900" spc="-1" strike="noStrike" u="sng">
                <a:solidFill>
                  <a:srgbClr val="0000ff"/>
                </a:solidFill>
                <a:uFillTx/>
                <a:latin typeface="Roboto"/>
                <a:ea typeface="Roboto"/>
                <a:hlinkClick r:id="rId2"/>
              </a:rPr>
              <a:t>https://arxiv.org/pdf/1804.02767.pdf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5"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Sensors in Smartphones</a:t>
            </a:r>
            <a:endParaRPr b="0" lang="en-US" sz="2400" spc="-1" strike="noStrike">
              <a:latin typeface="Arial"/>
            </a:endParaRPr>
          </a:p>
        </p:txBody>
      </p:sp>
      <p:graphicFrame>
        <p:nvGraphicFramePr>
          <p:cNvPr id="426" name="Table 2"/>
          <p:cNvGraphicFramePr/>
          <p:nvPr/>
        </p:nvGraphicFramePr>
        <p:xfrm>
          <a:off x="1815480" y="1311480"/>
          <a:ext cx="8127360" cy="5089680"/>
        </p:xfrm>
        <a:graphic>
          <a:graphicData uri="http://schemas.openxmlformats.org/drawingml/2006/table">
            <a:tbl>
              <a:tblPr/>
              <a:tblGrid>
                <a:gridCol w="2709000"/>
                <a:gridCol w="2709000"/>
                <a:gridCol w="2709720"/>
              </a:tblGrid>
              <a:tr h="640440">
                <a:tc>
                  <a:txBody>
                    <a:bodyPr>
                      <a:noAutofit/>
                    </a:bodyPr>
                    <a:p>
                      <a:pPr algn="ctr">
                        <a:lnSpc>
                          <a:spcPct val="100000"/>
                        </a:lnSpc>
                      </a:pPr>
                      <a:r>
                        <a:rPr b="1" lang="en-US" sz="1800" spc="-1" strike="noStrike">
                          <a:solidFill>
                            <a:srgbClr val="ffffff"/>
                          </a:solidFill>
                          <a:latin typeface="DejaVu Sans"/>
                          <a:ea typeface="DejaVu Sans"/>
                        </a:rPr>
                        <a:t>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noAutofit/>
                    </a:bodyPr>
                    <a:p>
                      <a:pPr algn="ctr">
                        <a:lnSpc>
                          <a:spcPct val="100000"/>
                        </a:lnSpc>
                      </a:pPr>
                      <a:r>
                        <a:rPr b="1" lang="en-US" sz="1800" spc="-1" strike="noStrike">
                          <a:solidFill>
                            <a:srgbClr val="ffffff"/>
                          </a:solidFill>
                          <a:latin typeface="DejaVu Sans"/>
                          <a:ea typeface="DejaVu Sans"/>
                        </a:rPr>
                        <a:t>Function Type</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noAutofit/>
                    </a:bodyPr>
                    <a:p>
                      <a:pPr algn="ctr">
                        <a:lnSpc>
                          <a:spcPct val="100000"/>
                        </a:lnSpc>
                      </a:pPr>
                      <a:r>
                        <a:rPr b="1" lang="en-US" sz="1800" spc="-1" strike="noStrike">
                          <a:solidFill>
                            <a:srgbClr val="ffffff"/>
                          </a:solidFill>
                          <a:latin typeface="DejaVu Sans"/>
                          <a:ea typeface="DejaVu Sans"/>
                        </a:rPr>
                        <a:t>Software/Hardware-based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r>
              <a:tr h="370800">
                <a:tc>
                  <a:txBody>
                    <a:bodyPr>
                      <a:noAutofit/>
                    </a:bodyPr>
                    <a:p>
                      <a:pPr algn="ctr">
                        <a:lnSpc>
                          <a:spcPct val="100000"/>
                        </a:lnSpc>
                      </a:pPr>
                      <a:r>
                        <a:rPr b="0" lang="en-US" sz="1800" spc="-1" strike="noStrike">
                          <a:solidFill>
                            <a:srgbClr val="000000"/>
                          </a:solidFill>
                          <a:latin typeface="DejaVu Sans"/>
                          <a:ea typeface="DejaVu Sans"/>
                        </a:rPr>
                        <a:t>Accelerometer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pPr>
                      <a:r>
                        <a:rPr b="0" lang="en-US" sz="1800" spc="-1" strike="noStrike">
                          <a:solidFill>
                            <a:srgbClr val="000000"/>
                          </a:solidFill>
                          <a:latin typeface="DejaVu Sans"/>
                          <a:ea typeface="DejaVu Sans"/>
                        </a:rPr>
                        <a:t>Motion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pPr>
                      <a:r>
                        <a:rPr b="0" lang="en-US" sz="1800" spc="-1" strike="noStrike">
                          <a:solidFill>
                            <a:srgbClr val="000000"/>
                          </a:solidFill>
                          <a:latin typeface="DejaVu Sans"/>
                          <a:ea typeface="DejaVu Sans"/>
                        </a:rPr>
                        <a:t>Hardware-based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370800">
                <a:tc>
                  <a:txBody>
                    <a:bodyPr>
                      <a:noAutofit/>
                    </a:bodyPr>
                    <a:p>
                      <a:pPr algn="ctr">
                        <a:lnSpc>
                          <a:spcPct val="100000"/>
                        </a:lnSpc>
                      </a:pPr>
                      <a:r>
                        <a:rPr b="0" lang="en-US" sz="1800" spc="-1" strike="noStrike">
                          <a:solidFill>
                            <a:srgbClr val="000000"/>
                          </a:solidFill>
                          <a:latin typeface="DejaVu Sans"/>
                          <a:ea typeface="DejaVu Sans"/>
                        </a:rPr>
                        <a:t>Gyroscope</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Motion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noAutofit/>
                    </a:bodyPr>
                    <a:p>
                      <a:pPr algn="ctr">
                        <a:lnSpc>
                          <a:spcPct val="100000"/>
                        </a:lnSpc>
                      </a:pPr>
                      <a:r>
                        <a:rPr b="0" lang="en-US" sz="1800" spc="-1" strike="noStrike">
                          <a:solidFill>
                            <a:srgbClr val="000000"/>
                          </a:solidFill>
                          <a:latin typeface="DejaVu Sans"/>
                          <a:ea typeface="DejaVu Sans"/>
                        </a:rPr>
                        <a:t>Gravity</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Motion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Software-based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370800">
                <a:tc>
                  <a:txBody>
                    <a:bodyPr>
                      <a:noAutofit/>
                    </a:bodyPr>
                    <a:p>
                      <a:pPr algn="ctr">
                        <a:lnSpc>
                          <a:spcPct val="100000"/>
                        </a:lnSpc>
                      </a:pPr>
                      <a:r>
                        <a:rPr b="0" lang="en-US" sz="1800" spc="-1" strike="noStrike">
                          <a:solidFill>
                            <a:srgbClr val="000000"/>
                          </a:solidFill>
                          <a:latin typeface="DejaVu Sans"/>
                          <a:ea typeface="DejaVu Sans"/>
                        </a:rPr>
                        <a:t>Rotation vector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Motion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pPr>
                      <a:r>
                        <a:rPr b="0" lang="en-US" sz="1800" spc="-1" strike="noStrike">
                          <a:solidFill>
                            <a:srgbClr val="000000"/>
                          </a:solidFill>
                          <a:latin typeface="DejaVu Sans"/>
                          <a:ea typeface="DejaVu Sans"/>
                        </a:rPr>
                        <a:t>Software-based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noAutofit/>
                    </a:bodyPr>
                    <a:p>
                      <a:pPr algn="ctr">
                        <a:lnSpc>
                          <a:spcPct val="100000"/>
                        </a:lnSpc>
                      </a:pPr>
                      <a:r>
                        <a:rPr b="0" lang="en-US" sz="1800" spc="-1" strike="noStrike">
                          <a:solidFill>
                            <a:srgbClr val="000000"/>
                          </a:solidFill>
                          <a:latin typeface="DejaVu Sans"/>
                          <a:ea typeface="DejaVu Sans"/>
                        </a:rPr>
                        <a:t>Magnetic field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Position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370800">
                <a:tc>
                  <a:txBody>
                    <a:bodyPr>
                      <a:noAutofit/>
                    </a:bodyPr>
                    <a:p>
                      <a:pPr algn="ctr">
                        <a:lnSpc>
                          <a:spcPct val="100000"/>
                        </a:lnSpc>
                      </a:pPr>
                      <a:r>
                        <a:rPr b="0" lang="en-US" sz="1800" spc="-1" strike="noStrike">
                          <a:solidFill>
                            <a:srgbClr val="000000"/>
                          </a:solidFill>
                          <a:latin typeface="DejaVu Sans"/>
                          <a:ea typeface="DejaVu Sans"/>
                        </a:rPr>
                        <a:t>Proximity</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Position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noAutofit/>
                    </a:bodyPr>
                    <a:p>
                      <a:pPr algn="ctr">
                        <a:lnSpc>
                          <a:spcPct val="100000"/>
                        </a:lnSpc>
                      </a:pPr>
                      <a:r>
                        <a:rPr b="0" lang="en-US" sz="1800" spc="-1" strike="noStrike">
                          <a:solidFill>
                            <a:srgbClr val="000000"/>
                          </a:solidFill>
                          <a:latin typeface="DejaVu Sans"/>
                          <a:ea typeface="DejaVu Sans"/>
                        </a:rPr>
                        <a:t>GPS</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Position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370800">
                <a:tc>
                  <a:txBody>
                    <a:bodyPr>
                      <a:noAutofit/>
                    </a:bodyPr>
                    <a:p>
                      <a:pPr algn="ctr">
                        <a:lnSpc>
                          <a:spcPct val="100000"/>
                        </a:lnSpc>
                      </a:pPr>
                      <a:r>
                        <a:rPr b="0" lang="en-US" sz="1800" spc="-1" strike="noStrike">
                          <a:solidFill>
                            <a:srgbClr val="000000"/>
                          </a:solidFill>
                          <a:latin typeface="DejaVu Sans"/>
                          <a:ea typeface="DejaVu Sans"/>
                        </a:rPr>
                        <a:t>Orientation</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Position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pPr>
                      <a:r>
                        <a:rPr b="0" lang="en-US" sz="1800" spc="-1" strike="noStrike">
                          <a:solidFill>
                            <a:srgbClr val="000000"/>
                          </a:solidFill>
                          <a:latin typeface="DejaVu Sans"/>
                          <a:ea typeface="DejaVu Sans"/>
                        </a:rPr>
                        <a:t>Software-based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noAutofit/>
                    </a:bodyPr>
                    <a:p>
                      <a:pPr algn="ctr">
                        <a:lnSpc>
                          <a:spcPct val="100000"/>
                        </a:lnSpc>
                      </a:pPr>
                      <a:r>
                        <a:rPr b="0" lang="en-US" sz="1800" spc="-1" strike="noStrike">
                          <a:solidFill>
                            <a:srgbClr val="000000"/>
                          </a:solidFill>
                          <a:latin typeface="DejaVu Sans"/>
                          <a:ea typeface="DejaVu Sans"/>
                        </a:rPr>
                        <a:t>Light</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Environmental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370800">
                <a:tc>
                  <a:txBody>
                    <a:bodyPr>
                      <a:noAutofit/>
                    </a:bodyPr>
                    <a:p>
                      <a:pPr algn="ctr">
                        <a:lnSpc>
                          <a:spcPct val="100000"/>
                        </a:lnSpc>
                      </a:pPr>
                      <a:r>
                        <a:rPr b="0" lang="en-US" sz="1800" spc="-1" strike="noStrike">
                          <a:solidFill>
                            <a:srgbClr val="000000"/>
                          </a:solidFill>
                          <a:latin typeface="DejaVu Sans"/>
                          <a:ea typeface="DejaVu Sans"/>
                        </a:rPr>
                        <a:t>Thermometer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Environmental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noAutofit/>
                    </a:bodyPr>
                    <a:p>
                      <a:pPr algn="ctr">
                        <a:lnSpc>
                          <a:spcPct val="100000"/>
                        </a:lnSpc>
                      </a:pPr>
                      <a:r>
                        <a:rPr b="0" lang="en-US" sz="1800" spc="-1" strike="noStrike">
                          <a:solidFill>
                            <a:srgbClr val="000000"/>
                          </a:solidFill>
                          <a:latin typeface="DejaVu Sans"/>
                          <a:ea typeface="DejaVu Sans"/>
                        </a:rPr>
                        <a:t>Barometer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Environmental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370800">
                <a:tc>
                  <a:txBody>
                    <a:bodyPr>
                      <a:noAutofit/>
                    </a:bodyPr>
                    <a:p>
                      <a:pPr algn="ctr">
                        <a:lnSpc>
                          <a:spcPct val="100000"/>
                        </a:lnSpc>
                      </a:pPr>
                      <a:r>
                        <a:rPr b="0" lang="en-US" sz="1800" spc="-1" strike="noStrike">
                          <a:solidFill>
                            <a:srgbClr val="000000"/>
                          </a:solidFill>
                          <a:latin typeface="DejaVu Sans"/>
                          <a:ea typeface="DejaVu Sans"/>
                        </a:rPr>
                        <a:t>Humidity</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Environmental sensor</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bl>
          </a:graphicData>
        </a:graphic>
      </p:graphicFrame>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7"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Actuators</a:t>
            </a:r>
            <a:endParaRPr b="0" lang="en-US" sz="2400" spc="-1" strike="noStrike">
              <a:latin typeface="Arial"/>
            </a:endParaRPr>
          </a:p>
        </p:txBody>
      </p:sp>
      <p:sp>
        <p:nvSpPr>
          <p:cNvPr id="428"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 sources as indicators </a:t>
            </a:r>
            <a:endParaRPr b="0" lang="en-US" sz="1800" spc="-1" strike="noStrike">
              <a:latin typeface="Arial"/>
            </a:endParaRPr>
          </a:p>
          <a:p>
            <a:pPr lvl="1" marL="652320" indent="-19116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LED </a:t>
            </a:r>
            <a:endParaRPr b="0" lang="en-US" sz="1800" spc="-1" strike="noStrike">
              <a:latin typeface="Arial"/>
            </a:endParaRPr>
          </a:p>
          <a:p>
            <a:pPr lvl="1" marL="652320" indent="-19116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Lightbulb</a:t>
            </a:r>
            <a:endParaRPr b="0" lang="en-US" sz="1800" spc="-1" strike="noStrike">
              <a:latin typeface="Arial"/>
            </a:endParaRPr>
          </a:p>
          <a:p>
            <a:pPr marL="457560">
              <a:lnSpc>
                <a:spcPct val="100000"/>
              </a:lnSpc>
              <a:spcBef>
                <a:spcPts val="360"/>
              </a:spcBef>
            </a:pP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LCD, LED, intelligent displays</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Acoustic indicators</a:t>
            </a:r>
            <a:endParaRPr b="0" lang="en-US" sz="1800" spc="-1" strike="noStrike">
              <a:latin typeface="Arial"/>
            </a:endParaRPr>
          </a:p>
          <a:p>
            <a:pPr lvl="1" marL="652320" indent="-19116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Bell, buzzer, piezo sound transducer</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Electrical switches and drives</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9"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Source of Power</a:t>
            </a:r>
            <a:endParaRPr b="0" lang="en-US" sz="2400" spc="-1" strike="noStrike">
              <a:latin typeface="Arial"/>
            </a:endParaRPr>
          </a:p>
        </p:txBody>
      </p:sp>
      <p:sp>
        <p:nvSpPr>
          <p:cNvPr id="430"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Solar energy</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Piezo generator (conversion of mechanical energy – vibration, motion, sound)</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Radio wave energy generation (RFID)</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Thermal energy</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Radioactive power sources</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Direct connection to any power supply/grid</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etc.</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1"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Energy Consumption</a:t>
            </a:r>
            <a:endParaRPr b="0" lang="en-US" sz="2400" spc="-1" strike="noStrike">
              <a:latin typeface="Arial"/>
            </a:endParaRPr>
          </a:p>
        </p:txBody>
      </p:sp>
      <p:sp>
        <p:nvSpPr>
          <p:cNvPr id="432"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GB" sz="1800" spc="-1" strike="noStrike">
                <a:solidFill>
                  <a:srgbClr val="000000"/>
                </a:solidFill>
                <a:latin typeface="DejaVu Sans"/>
                <a:ea typeface="DejaVu Sans"/>
              </a:rPr>
              <a:t>Depends on:</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Computing power</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Active sensors</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Frequency of data collection (samples per time unit)</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Communication method</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Communication frequency</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Other energy losses (cold/heat, inefficiency of energy supply, etc.)</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Actuators, LEDs, displays, etc.</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3"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Energy Consumption – Example </a:t>
            </a:r>
            <a:endParaRPr b="0" lang="en-US" sz="2400" spc="-1" strike="noStrike">
              <a:latin typeface="Arial"/>
            </a:endParaRPr>
          </a:p>
        </p:txBody>
      </p:sp>
      <p:sp>
        <p:nvSpPr>
          <p:cNvPr id="434"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000000"/>
                </a:solidFill>
                <a:latin typeface="DejaVu Sans"/>
                <a:ea typeface="DejaVu Sans"/>
              </a:rPr>
              <a:t>TI SensorTag C2650 (Bluetooth SensorTag IoT-Kit):</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Standby: 0.24 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Switched on, but all sensors off: 0.33 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All sensors switched on (100ms/sample) and data transmission via BLE: 5.5 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Temperature sensor: 0.84 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 sensor: 0.56mA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Accelerometer and gyroscope: 4.68 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Barometer: 0.5 mA</a:t>
            </a: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CR2032 battery (240 mAh) → Maximum runtime of 44h.</a:t>
            </a: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5"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Energy Consumption – Example </a:t>
            </a:r>
            <a:endParaRPr b="0" lang="en-US" sz="2400" spc="-1" strike="noStrike">
              <a:latin typeface="Arial"/>
            </a:endParaRPr>
          </a:p>
        </p:txBody>
      </p:sp>
      <p:sp>
        <p:nvSpPr>
          <p:cNvPr id="436"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000000"/>
                </a:solidFill>
                <a:latin typeface="DejaVu Sans"/>
                <a:ea typeface="DejaVu Sans"/>
              </a:rPr>
              <a:t>TI SensorTag C2650 (Bluetooth SensorTag IoT-Kit):</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Standby: 0.24 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Switched on, but all sensors off: 0.33 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All sensors switched on (100ms/sample) and data transmission via BLE: 5.5 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Temperature sensor: 0.84 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 sensor: 0.56mA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Accelerometer and gyroscope: 4.68 mA</a:t>
            </a:r>
            <a:endParaRPr b="0" lang="en-US" sz="1800" spc="-1" strike="noStrike">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Barometer: 0.5 mA</a:t>
            </a: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CR2032 battery (240 mAh) → Maximum runtime of 44h.</a:t>
            </a: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7"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Energy Storage</a:t>
            </a:r>
            <a:endParaRPr b="0" lang="en-US" sz="2400" spc="-1" strike="noStrike">
              <a:latin typeface="Arial"/>
            </a:endParaRPr>
          </a:p>
        </p:txBody>
      </p:sp>
      <p:sp>
        <p:nvSpPr>
          <p:cNvPr id="438"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Does a battery fit into the system?</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What is the capacity of the battery?</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Can a battery provide sufficient voltage and current?</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Can the battery be replaced?</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Battery weight</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Battery charging frequency</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Is the battery exposed to temperature fluctuations?</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Deep discharge?</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Type of battery (Li-ion, lead, NiCd, etc.)</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9" name="CustomShape 1"/>
          <p:cNvSpPr/>
          <p:nvPr/>
        </p:nvSpPr>
        <p:spPr>
          <a:xfrm>
            <a:off x="335520" y="4406760"/>
            <a:ext cx="10746000" cy="1355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DejaVu Sans"/>
                <a:ea typeface="DejaVu Sans"/>
              </a:rPr>
              <a:t>IoT Devices</a:t>
            </a:r>
            <a:endParaRPr b="0" lang="en-US" sz="3000" spc="-1" strike="noStrike">
              <a:latin typeface="Arial"/>
            </a:endParaRPr>
          </a:p>
        </p:txBody>
      </p:sp>
      <p:sp>
        <p:nvSpPr>
          <p:cNvPr id="440" name="CustomShape 2"/>
          <p:cNvSpPr/>
          <p:nvPr/>
        </p:nvSpPr>
        <p:spPr>
          <a:xfrm>
            <a:off x="335520" y="2906640"/>
            <a:ext cx="10746000" cy="14929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1" name="CustomShape 1"/>
          <p:cNvSpPr/>
          <p:nvPr/>
        </p:nvSpPr>
        <p:spPr>
          <a:xfrm>
            <a:off x="335520" y="764640"/>
            <a:ext cx="10745640" cy="496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IoT Devices – Development (Low power WiFi)</a:t>
            </a:r>
            <a:endParaRPr b="0" lang="en-US" sz="2400" spc="-1" strike="noStrike">
              <a:latin typeface="Arial"/>
            </a:endParaRPr>
          </a:p>
          <a:p>
            <a:pPr>
              <a:lnSpc>
                <a:spcPct val="100000"/>
              </a:lnSpc>
            </a:pPr>
            <a:endParaRPr b="0" lang="en-US" sz="2400" spc="-1" strike="noStrike">
              <a:latin typeface="Arial"/>
            </a:endParaRPr>
          </a:p>
        </p:txBody>
      </p:sp>
      <p:sp>
        <p:nvSpPr>
          <p:cNvPr id="442" name="CustomShape 2"/>
          <p:cNvSpPr/>
          <p:nvPr/>
        </p:nvSpPr>
        <p:spPr>
          <a:xfrm>
            <a:off x="335520" y="1268640"/>
            <a:ext cx="10745640" cy="503316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443" name="CustomShape 3"/>
          <p:cNvSpPr/>
          <p:nvPr/>
        </p:nvSpPr>
        <p:spPr>
          <a:xfrm>
            <a:off x="4943880" y="413280"/>
            <a:ext cx="1836360" cy="357840"/>
          </a:xfrm>
          <a:prstGeom prst="rect">
            <a:avLst/>
          </a:prstGeom>
          <a:noFill/>
          <a:ln>
            <a:noFill/>
          </a:ln>
        </p:spPr>
        <p:style>
          <a:lnRef idx="0"/>
          <a:fillRef idx="0"/>
          <a:effectRef idx="0"/>
          <a:fontRef idx="minor"/>
        </p:style>
      </p:sp>
      <p:pic>
        <p:nvPicPr>
          <p:cNvPr id="444" name="Grafik 354" descr=""/>
          <p:cNvPicPr/>
          <p:nvPr/>
        </p:nvPicPr>
        <p:blipFill>
          <a:blip r:embed="rId1"/>
          <a:stretch/>
        </p:blipFill>
        <p:spPr>
          <a:xfrm>
            <a:off x="1188720" y="1737360"/>
            <a:ext cx="9035280" cy="431388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CustomShape 1"/>
          <p:cNvSpPr/>
          <p:nvPr/>
        </p:nvSpPr>
        <p:spPr>
          <a:xfrm>
            <a:off x="335520" y="764640"/>
            <a:ext cx="10741680" cy="4924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Examination Info</a:t>
            </a:r>
            <a:endParaRPr b="0" lang="en-US" sz="2400" spc="-1" strike="noStrike">
              <a:latin typeface="Arial"/>
            </a:endParaRPr>
          </a:p>
        </p:txBody>
      </p:sp>
      <p:sp>
        <p:nvSpPr>
          <p:cNvPr id="242" name="CustomShape 2"/>
          <p:cNvSpPr/>
          <p:nvPr/>
        </p:nvSpPr>
        <p:spPr>
          <a:xfrm>
            <a:off x="335520" y="1268280"/>
            <a:ext cx="10741680" cy="50292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No news yet – we will keep you posted!</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43" name="CustomShape 3"/>
          <p:cNvSpPr/>
          <p:nvPr/>
        </p:nvSpPr>
        <p:spPr>
          <a:xfrm>
            <a:off x="432720" y="1148040"/>
            <a:ext cx="10347120" cy="4878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Clausthal</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5" name="CustomShape 1"/>
          <p:cNvSpPr/>
          <p:nvPr/>
        </p:nvSpPr>
        <p:spPr>
          <a:xfrm>
            <a:off x="335520" y="764640"/>
            <a:ext cx="10745640" cy="496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IoT Devices – Development (Higher powered)</a:t>
            </a:r>
            <a:endParaRPr b="0" lang="en-US" sz="2400" spc="-1" strike="noStrike">
              <a:latin typeface="Arial"/>
            </a:endParaRPr>
          </a:p>
          <a:p>
            <a:pPr>
              <a:lnSpc>
                <a:spcPct val="100000"/>
              </a:lnSpc>
            </a:pPr>
            <a:endParaRPr b="0" lang="en-US" sz="2400" spc="-1" strike="noStrike">
              <a:latin typeface="Arial"/>
            </a:endParaRPr>
          </a:p>
        </p:txBody>
      </p:sp>
      <p:sp>
        <p:nvSpPr>
          <p:cNvPr id="446" name="CustomShape 2"/>
          <p:cNvSpPr/>
          <p:nvPr/>
        </p:nvSpPr>
        <p:spPr>
          <a:xfrm>
            <a:off x="335520" y="1268640"/>
            <a:ext cx="10745640" cy="503316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447" name="CustomShape 3"/>
          <p:cNvSpPr/>
          <p:nvPr/>
        </p:nvSpPr>
        <p:spPr>
          <a:xfrm>
            <a:off x="4943880" y="413280"/>
            <a:ext cx="1836360" cy="357840"/>
          </a:xfrm>
          <a:prstGeom prst="rect">
            <a:avLst/>
          </a:prstGeom>
          <a:noFill/>
          <a:ln>
            <a:noFill/>
          </a:ln>
        </p:spPr>
        <p:style>
          <a:lnRef idx="0"/>
          <a:fillRef idx="0"/>
          <a:effectRef idx="0"/>
          <a:fontRef idx="minor"/>
        </p:style>
      </p:sp>
      <p:sp>
        <p:nvSpPr>
          <p:cNvPr id="448" name="CustomShape 4"/>
          <p:cNvSpPr/>
          <p:nvPr/>
        </p:nvSpPr>
        <p:spPr>
          <a:xfrm>
            <a:off x="577440" y="3376800"/>
            <a:ext cx="17305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Verdana"/>
                <a:ea typeface="DejaVu Sans"/>
              </a:rPr>
              <a:t>Raspberry Pi</a:t>
            </a:r>
            <a:endParaRPr b="0" lang="en-US" sz="1800" spc="-1" strike="noStrike">
              <a:latin typeface="Arial"/>
            </a:endParaRPr>
          </a:p>
        </p:txBody>
      </p:sp>
      <p:pic>
        <p:nvPicPr>
          <p:cNvPr id="449" name="" descr=""/>
          <p:cNvPicPr/>
          <p:nvPr/>
        </p:nvPicPr>
        <p:blipFill>
          <a:blip r:embed="rId1"/>
          <a:stretch/>
        </p:blipFill>
        <p:spPr>
          <a:xfrm>
            <a:off x="4122360" y="1600200"/>
            <a:ext cx="6163200" cy="4113360"/>
          </a:xfrm>
          <a:prstGeom prst="rect">
            <a:avLst/>
          </a:prstGeom>
          <a:ln>
            <a:noFill/>
          </a:ln>
        </p:spPr>
      </p:pic>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0" name="CustomShape 1"/>
          <p:cNvSpPr/>
          <p:nvPr/>
        </p:nvSpPr>
        <p:spPr>
          <a:xfrm>
            <a:off x="335520" y="764640"/>
            <a:ext cx="10745640" cy="496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IoT Devices – Development (WSN)</a:t>
            </a:r>
            <a:endParaRPr b="0" lang="en-US" sz="2400" spc="-1" strike="noStrike">
              <a:latin typeface="Arial"/>
            </a:endParaRPr>
          </a:p>
          <a:p>
            <a:pPr>
              <a:lnSpc>
                <a:spcPct val="100000"/>
              </a:lnSpc>
            </a:pPr>
            <a:endParaRPr b="0" lang="en-US" sz="2400" spc="-1" strike="noStrike">
              <a:latin typeface="Arial"/>
            </a:endParaRPr>
          </a:p>
        </p:txBody>
      </p:sp>
      <p:sp>
        <p:nvSpPr>
          <p:cNvPr id="451" name="CustomShape 2"/>
          <p:cNvSpPr/>
          <p:nvPr/>
        </p:nvSpPr>
        <p:spPr>
          <a:xfrm>
            <a:off x="335520" y="1268640"/>
            <a:ext cx="10745640" cy="503316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Wireless Sensor Networks</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Low powered devices (8bit microcontrollers)</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Some common architecture</a:t>
            </a:r>
            <a:endParaRPr b="0" lang="en-US" sz="1800" spc="-1" strike="noStrike">
              <a:latin typeface="Arial"/>
            </a:endParaRPr>
          </a:p>
          <a:p>
            <a:pPr lvl="2" marL="648000" indent="-212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TelosB, IRIS, MicaZ, Mica2</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Standardized connectors for sensor boards (51-pin Hirose)</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Low power wireless standards (ZigBee, IEEE 802.15.4, LoRa)</a:t>
            </a:r>
            <a:endParaRPr b="0" lang="en-US" sz="1800" spc="-1" strike="noStrike">
              <a:latin typeface="Arial"/>
            </a:endParaRPr>
          </a:p>
        </p:txBody>
      </p:sp>
      <p:sp>
        <p:nvSpPr>
          <p:cNvPr id="452" name="CustomShape 3"/>
          <p:cNvSpPr/>
          <p:nvPr/>
        </p:nvSpPr>
        <p:spPr>
          <a:xfrm>
            <a:off x="4943880" y="413280"/>
            <a:ext cx="1836360" cy="357840"/>
          </a:xfrm>
          <a:prstGeom prst="rect">
            <a:avLst/>
          </a:prstGeom>
          <a:noFill/>
          <a:ln>
            <a:noFill/>
          </a:ln>
        </p:spPr>
        <p:style>
          <a:lnRef idx="0"/>
          <a:fillRef idx="0"/>
          <a:effectRef idx="0"/>
          <a:fontRef idx="minor"/>
        </p:style>
      </p:sp>
      <p:pic>
        <p:nvPicPr>
          <p:cNvPr id="453" name="Grafik 365" descr=""/>
          <p:cNvPicPr/>
          <p:nvPr/>
        </p:nvPicPr>
        <p:blipFill>
          <a:blip r:embed="rId1"/>
          <a:stretch/>
        </p:blipFill>
        <p:spPr>
          <a:xfrm>
            <a:off x="5330160" y="1280160"/>
            <a:ext cx="2343960" cy="1741320"/>
          </a:xfrm>
          <a:prstGeom prst="rect">
            <a:avLst/>
          </a:prstGeom>
          <a:ln>
            <a:noFill/>
          </a:ln>
        </p:spPr>
      </p:pic>
      <p:pic>
        <p:nvPicPr>
          <p:cNvPr id="454" name="Grafik 366" descr=""/>
          <p:cNvPicPr/>
          <p:nvPr/>
        </p:nvPicPr>
        <p:blipFill>
          <a:blip r:embed="rId2"/>
          <a:stretch/>
        </p:blipFill>
        <p:spPr>
          <a:xfrm>
            <a:off x="7863840" y="3642840"/>
            <a:ext cx="2964600" cy="2202480"/>
          </a:xfrm>
          <a:prstGeom prst="rect">
            <a:avLst/>
          </a:prstGeom>
          <a:ln>
            <a:noFill/>
          </a:ln>
        </p:spPr>
      </p:pic>
      <p:sp>
        <p:nvSpPr>
          <p:cNvPr id="455" name="CustomShape 4"/>
          <p:cNvSpPr/>
          <p:nvPr/>
        </p:nvSpPr>
        <p:spPr>
          <a:xfrm>
            <a:off x="8893440" y="3219840"/>
            <a:ext cx="21877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Arial"/>
                <a:ea typeface="DejaVu Sans"/>
              </a:rPr>
              <a:t>IRIS</a:t>
            </a:r>
            <a:endParaRPr b="0" lang="en-US" sz="1800" spc="-1" strike="noStrike">
              <a:latin typeface="Arial"/>
            </a:endParaRPr>
          </a:p>
        </p:txBody>
      </p:sp>
      <p:sp>
        <p:nvSpPr>
          <p:cNvPr id="456" name="CustomShape 5"/>
          <p:cNvSpPr/>
          <p:nvPr/>
        </p:nvSpPr>
        <p:spPr>
          <a:xfrm>
            <a:off x="7955280" y="1920240"/>
            <a:ext cx="237060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Arial"/>
                <a:ea typeface="DejaVu Sans"/>
              </a:rPr>
              <a:t>TelosB based</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7" name="CustomShape 1"/>
          <p:cNvSpPr/>
          <p:nvPr/>
        </p:nvSpPr>
        <p:spPr>
          <a:xfrm>
            <a:off x="335520" y="764640"/>
            <a:ext cx="10745640" cy="496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IoT Devices – Consumer</a:t>
            </a:r>
            <a:endParaRPr b="0" lang="en-US" sz="2400" spc="-1" strike="noStrike">
              <a:latin typeface="Arial"/>
            </a:endParaRPr>
          </a:p>
          <a:p>
            <a:pPr>
              <a:lnSpc>
                <a:spcPct val="100000"/>
              </a:lnSpc>
            </a:pPr>
            <a:endParaRPr b="0" lang="en-US" sz="2400" spc="-1" strike="noStrike">
              <a:latin typeface="Arial"/>
            </a:endParaRPr>
          </a:p>
        </p:txBody>
      </p:sp>
      <p:sp>
        <p:nvSpPr>
          <p:cNvPr id="458" name="CustomShape 2"/>
          <p:cNvSpPr/>
          <p:nvPr/>
        </p:nvSpPr>
        <p:spPr>
          <a:xfrm>
            <a:off x="335520" y="1268640"/>
            <a:ext cx="10745640" cy="503316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home devices</a:t>
            </a:r>
            <a:endParaRPr b="0" lang="en-US" sz="1800" spc="-1" strike="noStrike">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Locks</a:t>
            </a:r>
            <a:endParaRPr b="0" lang="en-US" sz="1800" spc="-1" strike="noStrike">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Lights</a:t>
            </a:r>
            <a:endParaRPr b="0" lang="en-US" sz="1800" spc="-1" strike="noStrike">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Watering plants</a:t>
            </a:r>
            <a:endParaRPr b="0" lang="en-US" sz="1800" spc="-1" strike="noStrike">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anything-you-can-think-of</a:t>
            </a:r>
            <a:endParaRPr b="0" lang="en-US" sz="1800" spc="-1" strike="noStrike">
              <a:latin typeface="Arial"/>
            </a:endParaRPr>
          </a:p>
        </p:txBody>
      </p:sp>
      <p:sp>
        <p:nvSpPr>
          <p:cNvPr id="459" name="CustomShape 3"/>
          <p:cNvSpPr/>
          <p:nvPr/>
        </p:nvSpPr>
        <p:spPr>
          <a:xfrm>
            <a:off x="4943880" y="413280"/>
            <a:ext cx="1836360" cy="3578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0" name="CustomShape 1"/>
          <p:cNvSpPr/>
          <p:nvPr/>
        </p:nvSpPr>
        <p:spPr>
          <a:xfrm>
            <a:off x="335520" y="764640"/>
            <a:ext cx="10745640" cy="496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IoT Devices – Industrial</a:t>
            </a:r>
            <a:endParaRPr b="0" lang="en-US" sz="2400" spc="-1" strike="noStrike">
              <a:latin typeface="Arial"/>
            </a:endParaRPr>
          </a:p>
          <a:p>
            <a:pPr>
              <a:lnSpc>
                <a:spcPct val="100000"/>
              </a:lnSpc>
            </a:pPr>
            <a:endParaRPr b="0" lang="en-US" sz="2400" spc="-1" strike="noStrike">
              <a:latin typeface="Arial"/>
            </a:endParaRPr>
          </a:p>
        </p:txBody>
      </p:sp>
      <p:sp>
        <p:nvSpPr>
          <p:cNvPr id="461" name="CustomShape 2"/>
          <p:cNvSpPr/>
          <p:nvPr/>
        </p:nvSpPr>
        <p:spPr>
          <a:xfrm>
            <a:off x="335520" y="1268640"/>
            <a:ext cx="10745640" cy="503316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Sensing state of machinery</a:t>
            </a:r>
            <a:endParaRPr b="0" lang="en-US" sz="1800" spc="-1" strike="noStrike">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Irrigation</a:t>
            </a:r>
            <a:endParaRPr b="0" lang="en-US" sz="1800" spc="-1" strike="noStrike">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Environmental monitoring</a:t>
            </a:r>
            <a:endParaRPr b="0" lang="en-US" sz="1800" spc="-1" strike="noStrike">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grid (metering, distribution)</a:t>
            </a:r>
            <a:endParaRPr b="0" lang="en-US" sz="1800" spc="-1" strike="noStrike">
              <a:latin typeface="Arial"/>
            </a:endParaRPr>
          </a:p>
        </p:txBody>
      </p:sp>
      <p:sp>
        <p:nvSpPr>
          <p:cNvPr id="462" name="CustomShape 3"/>
          <p:cNvSpPr/>
          <p:nvPr/>
        </p:nvSpPr>
        <p:spPr>
          <a:xfrm>
            <a:off x="4943880" y="413280"/>
            <a:ext cx="1836360" cy="3578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3"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Protection Against External Forces – Ingress Protection (IP) Codes  </a:t>
            </a:r>
            <a:endParaRPr b="0" lang="en-US" sz="2400" spc="-1" strike="noStrike">
              <a:latin typeface="Arial"/>
            </a:endParaRPr>
          </a:p>
        </p:txBody>
      </p:sp>
      <p:sp>
        <p:nvSpPr>
          <p:cNvPr id="464"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IP Codes: Degree</a:t>
            </a:r>
            <a:r>
              <a:rPr b="0" lang="en-US" sz="1800" spc="-1" strike="noStrike">
                <a:solidFill>
                  <a:srgbClr val="000000"/>
                </a:solidFill>
                <a:latin typeface="DejaVu Sans"/>
                <a:ea typeface="DejaVu Sans"/>
              </a:rPr>
              <a:t> of protection provided by mechanical casings and electrical enclosures against intrusion, dust, accidental contact, and water.</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graphicFrame>
        <p:nvGraphicFramePr>
          <p:cNvPr id="465" name="Table 3"/>
          <p:cNvGraphicFramePr/>
          <p:nvPr/>
        </p:nvGraphicFramePr>
        <p:xfrm>
          <a:off x="419400" y="2419560"/>
          <a:ext cx="5026320" cy="3523680"/>
        </p:xfrm>
        <a:graphic>
          <a:graphicData uri="http://schemas.openxmlformats.org/drawingml/2006/table">
            <a:tbl>
              <a:tblPr/>
              <a:tblGrid>
                <a:gridCol w="834840"/>
                <a:gridCol w="4191840"/>
              </a:tblGrid>
              <a:tr h="642240">
                <a:tc>
                  <a:txBody>
                    <a:bodyPr>
                      <a:noAutofit/>
                    </a:bodyPr>
                    <a:p>
                      <a:pPr>
                        <a:lnSpc>
                          <a:spcPct val="100000"/>
                        </a:lnSpc>
                      </a:pPr>
                      <a:r>
                        <a:rPr b="1" lang="de-DE" sz="1600" spc="-1" strike="noStrike">
                          <a:solidFill>
                            <a:srgbClr val="ffffff"/>
                          </a:solidFill>
                          <a:latin typeface="DejaVu Sans"/>
                          <a:ea typeface="DejaVu Sans"/>
                        </a:rPr>
                        <a:t>1st Digit</a:t>
                      </a:r>
                      <a:endParaRPr b="0" lang="en-US" sz="16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noAutofit/>
                    </a:bodyPr>
                    <a:p>
                      <a:pPr>
                        <a:lnSpc>
                          <a:spcPct val="100000"/>
                        </a:lnSpc>
                      </a:pPr>
                      <a:r>
                        <a:rPr b="1" lang="de-DE" sz="1600" spc="-1" strike="noStrike">
                          <a:solidFill>
                            <a:srgbClr val="ffffff"/>
                          </a:solidFill>
                          <a:latin typeface="DejaVu Sans"/>
                          <a:ea typeface="DejaVu Sans"/>
                        </a:rPr>
                        <a:t>Protection From Dust</a:t>
                      </a:r>
                      <a:endParaRPr b="0" lang="en-US" sz="16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r>
              <a:tr h="411480">
                <a:tc>
                  <a:txBody>
                    <a:bodyPr>
                      <a:noAutofit/>
                    </a:bodyPr>
                    <a:p>
                      <a:pPr>
                        <a:lnSpc>
                          <a:spcPct val="100000"/>
                        </a:lnSpc>
                      </a:pPr>
                      <a:r>
                        <a:rPr b="0" lang="de-DE" sz="1200" spc="-1" strike="noStrike">
                          <a:solidFill>
                            <a:srgbClr val="000000"/>
                          </a:solidFill>
                          <a:latin typeface="DejaVu Sans"/>
                          <a:ea typeface="DejaVu Sans"/>
                        </a:rPr>
                        <a:t>0</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nSpc>
                          <a:spcPct val="100000"/>
                        </a:lnSpc>
                      </a:pPr>
                      <a:r>
                        <a:rPr b="0" lang="de-DE" sz="1200" spc="-1" strike="noStrike">
                          <a:solidFill>
                            <a:srgbClr val="000000"/>
                          </a:solidFill>
                          <a:latin typeface="DejaVu Sans"/>
                          <a:ea typeface="DejaVu Sans"/>
                        </a:rPr>
                        <a:t>Non-protected</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411480">
                <a:tc>
                  <a:txBody>
                    <a:bodyPr>
                      <a:noAutofit/>
                    </a:bodyPr>
                    <a:p>
                      <a:pPr>
                        <a:lnSpc>
                          <a:spcPct val="100000"/>
                        </a:lnSpc>
                      </a:pPr>
                      <a:r>
                        <a:rPr b="0" lang="de-DE" sz="1200" spc="-1" strike="noStrike">
                          <a:solidFill>
                            <a:srgbClr val="000000"/>
                          </a:solidFill>
                          <a:latin typeface="DejaVu Sans"/>
                          <a:ea typeface="DejaVu Sans"/>
                        </a:rPr>
                        <a:t>1</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nSpc>
                          <a:spcPct val="100000"/>
                        </a:lnSpc>
                      </a:pPr>
                      <a:r>
                        <a:rPr b="0" lang="de-DE" sz="1200" spc="-1" strike="noStrike">
                          <a:solidFill>
                            <a:srgbClr val="000000"/>
                          </a:solidFill>
                          <a:latin typeface="DejaVu Sans"/>
                          <a:ea typeface="DejaVu Sans"/>
                        </a:rPr>
                        <a:t>Protected against solid objects greater than 50mm</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411480">
                <a:tc>
                  <a:txBody>
                    <a:bodyPr>
                      <a:noAutofit/>
                    </a:bodyPr>
                    <a:p>
                      <a:pPr>
                        <a:lnSpc>
                          <a:spcPct val="100000"/>
                        </a:lnSpc>
                      </a:pPr>
                      <a:r>
                        <a:rPr b="0" lang="de-DE" sz="1200" spc="-1" strike="noStrike">
                          <a:solidFill>
                            <a:srgbClr val="000000"/>
                          </a:solidFill>
                          <a:latin typeface="DejaVu Sans"/>
                          <a:ea typeface="DejaVu Sans"/>
                        </a:rPr>
                        <a:t>2</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nSpc>
                          <a:spcPct val="100000"/>
                        </a:lnSpc>
                      </a:pPr>
                      <a:r>
                        <a:rPr b="0" lang="de-DE" sz="1200" spc="-1" strike="noStrike">
                          <a:solidFill>
                            <a:srgbClr val="000000"/>
                          </a:solidFill>
                          <a:latin typeface="DejaVu Sans"/>
                          <a:ea typeface="DejaVu Sans"/>
                        </a:rPr>
                        <a:t>Protected against solid objects greater than 12mm</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411480">
                <a:tc>
                  <a:txBody>
                    <a:bodyPr>
                      <a:noAutofit/>
                    </a:bodyPr>
                    <a:p>
                      <a:pPr>
                        <a:lnSpc>
                          <a:spcPct val="100000"/>
                        </a:lnSpc>
                      </a:pPr>
                      <a:r>
                        <a:rPr b="0" lang="de-DE" sz="1200" spc="-1" strike="noStrike">
                          <a:solidFill>
                            <a:srgbClr val="000000"/>
                          </a:solidFill>
                          <a:latin typeface="DejaVu Sans"/>
                          <a:ea typeface="DejaVu Sans"/>
                        </a:rPr>
                        <a:t>3</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nSpc>
                          <a:spcPct val="100000"/>
                        </a:lnSpc>
                      </a:pPr>
                      <a:r>
                        <a:rPr b="0" lang="de-DE" sz="1200" spc="-1" strike="noStrike">
                          <a:solidFill>
                            <a:srgbClr val="000000"/>
                          </a:solidFill>
                          <a:latin typeface="DejaVu Sans"/>
                          <a:ea typeface="DejaVu Sans"/>
                        </a:rPr>
                        <a:t>Protected against solid objects greater than 2.5mm</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411480">
                <a:tc>
                  <a:txBody>
                    <a:bodyPr>
                      <a:noAutofit/>
                    </a:bodyPr>
                    <a:p>
                      <a:pPr>
                        <a:lnSpc>
                          <a:spcPct val="100000"/>
                        </a:lnSpc>
                      </a:pPr>
                      <a:r>
                        <a:rPr b="0" lang="de-DE" sz="1200" spc="-1" strike="noStrike">
                          <a:solidFill>
                            <a:srgbClr val="000000"/>
                          </a:solidFill>
                          <a:latin typeface="DejaVu Sans"/>
                          <a:ea typeface="DejaVu Sans"/>
                        </a:rPr>
                        <a:t>4</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nSpc>
                          <a:spcPct val="100000"/>
                        </a:lnSpc>
                      </a:pPr>
                      <a:r>
                        <a:rPr b="0" lang="de-DE" sz="1200" spc="-1" strike="noStrike">
                          <a:solidFill>
                            <a:srgbClr val="000000"/>
                          </a:solidFill>
                          <a:latin typeface="DejaVu Sans"/>
                          <a:ea typeface="DejaVu Sans"/>
                        </a:rPr>
                        <a:t>Protected against solid objects greater than 1.0mm</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411480">
                <a:tc>
                  <a:txBody>
                    <a:bodyPr>
                      <a:noAutofit/>
                    </a:bodyPr>
                    <a:p>
                      <a:pPr>
                        <a:lnSpc>
                          <a:spcPct val="100000"/>
                        </a:lnSpc>
                      </a:pPr>
                      <a:r>
                        <a:rPr b="0" lang="de-DE" sz="1200" spc="-1" strike="noStrike">
                          <a:solidFill>
                            <a:srgbClr val="000000"/>
                          </a:solidFill>
                          <a:latin typeface="DejaVu Sans"/>
                          <a:ea typeface="DejaVu Sans"/>
                        </a:rPr>
                        <a:t>5</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nSpc>
                          <a:spcPct val="100000"/>
                        </a:lnSpc>
                      </a:pPr>
                      <a:r>
                        <a:rPr b="0" lang="de-DE" sz="1200" spc="-1" strike="noStrike">
                          <a:solidFill>
                            <a:srgbClr val="000000"/>
                          </a:solidFill>
                          <a:latin typeface="DejaVu Sans"/>
                          <a:ea typeface="DejaVu Sans"/>
                        </a:rPr>
                        <a:t>Dust-protected</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412920">
                <a:tc>
                  <a:txBody>
                    <a:bodyPr>
                      <a:noAutofit/>
                    </a:bodyPr>
                    <a:p>
                      <a:pPr>
                        <a:lnSpc>
                          <a:spcPct val="100000"/>
                        </a:lnSpc>
                      </a:pPr>
                      <a:r>
                        <a:rPr b="0" lang="de-DE" sz="1200" spc="-1" strike="noStrike">
                          <a:solidFill>
                            <a:srgbClr val="000000"/>
                          </a:solidFill>
                          <a:latin typeface="DejaVu Sans"/>
                          <a:ea typeface="DejaVu Sans"/>
                        </a:rPr>
                        <a:t>6</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nSpc>
                          <a:spcPct val="100000"/>
                        </a:lnSpc>
                      </a:pPr>
                      <a:r>
                        <a:rPr b="0" lang="de-DE" sz="1200" spc="-1" strike="noStrike">
                          <a:solidFill>
                            <a:srgbClr val="000000"/>
                          </a:solidFill>
                          <a:latin typeface="DejaVu Sans"/>
                          <a:ea typeface="DejaVu Sans"/>
                        </a:rPr>
                        <a:t>Dust-tight</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bl>
          </a:graphicData>
        </a:graphic>
      </p:graphicFrame>
      <p:graphicFrame>
        <p:nvGraphicFramePr>
          <p:cNvPr id="466" name="Table 4"/>
          <p:cNvGraphicFramePr/>
          <p:nvPr/>
        </p:nvGraphicFramePr>
        <p:xfrm>
          <a:off x="5749560" y="2427840"/>
          <a:ext cx="4999320" cy="3512160"/>
        </p:xfrm>
        <a:graphic>
          <a:graphicData uri="http://schemas.openxmlformats.org/drawingml/2006/table">
            <a:tbl>
              <a:tblPr/>
              <a:tblGrid>
                <a:gridCol w="880200"/>
                <a:gridCol w="4119480"/>
              </a:tblGrid>
              <a:tr h="794160">
                <a:tc>
                  <a:txBody>
                    <a:bodyPr>
                      <a:noAutofit/>
                    </a:bodyPr>
                    <a:p>
                      <a:pPr>
                        <a:lnSpc>
                          <a:spcPct val="100000"/>
                        </a:lnSpc>
                      </a:pPr>
                      <a:r>
                        <a:rPr b="1" lang="de-DE" sz="1600" spc="-1" strike="noStrike">
                          <a:solidFill>
                            <a:srgbClr val="ffffff"/>
                          </a:solidFill>
                          <a:latin typeface="DejaVu Sans"/>
                          <a:ea typeface="DejaVu Sans"/>
                        </a:rPr>
                        <a:t>2nd Digit</a:t>
                      </a:r>
                      <a:endParaRPr b="0" lang="en-US" sz="16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noAutofit/>
                    </a:bodyPr>
                    <a:p>
                      <a:pPr>
                        <a:lnSpc>
                          <a:spcPct val="100000"/>
                        </a:lnSpc>
                      </a:pPr>
                      <a:r>
                        <a:rPr b="1" lang="de-DE" sz="1600" spc="-1" strike="noStrike">
                          <a:solidFill>
                            <a:srgbClr val="ffffff"/>
                          </a:solidFill>
                          <a:latin typeface="DejaVu Sans"/>
                          <a:ea typeface="DejaVu Sans"/>
                        </a:rPr>
                        <a:t>Protection From Moisture</a:t>
                      </a:r>
                      <a:endParaRPr b="0" lang="en-US" sz="16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r>
              <a:tr h="288000">
                <a:tc>
                  <a:txBody>
                    <a:bodyPr>
                      <a:noAutofit/>
                    </a:bodyPr>
                    <a:p>
                      <a:pPr>
                        <a:lnSpc>
                          <a:spcPct val="100000"/>
                        </a:lnSpc>
                      </a:pPr>
                      <a:r>
                        <a:rPr b="0" lang="de-DE" sz="1200" spc="-1" strike="noStrike">
                          <a:solidFill>
                            <a:srgbClr val="000000"/>
                          </a:solidFill>
                          <a:latin typeface="DejaVu Sans"/>
                          <a:ea typeface="DejaVu Sans"/>
                        </a:rPr>
                        <a:t>0</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nSpc>
                          <a:spcPct val="100000"/>
                        </a:lnSpc>
                      </a:pPr>
                      <a:r>
                        <a:rPr b="0" lang="de-DE" sz="1200" spc="-1" strike="noStrike">
                          <a:solidFill>
                            <a:srgbClr val="000000"/>
                          </a:solidFill>
                          <a:latin typeface="DejaVu Sans"/>
                          <a:ea typeface="DejaVu Sans"/>
                        </a:rPr>
                        <a:t>Non-protected</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270360">
                <a:tc>
                  <a:txBody>
                    <a:bodyPr>
                      <a:noAutofit/>
                    </a:bodyPr>
                    <a:p>
                      <a:pPr>
                        <a:lnSpc>
                          <a:spcPct val="100000"/>
                        </a:lnSpc>
                      </a:pPr>
                      <a:r>
                        <a:rPr b="0" lang="de-DE" sz="1200" spc="-1" strike="noStrike">
                          <a:solidFill>
                            <a:srgbClr val="000000"/>
                          </a:solidFill>
                          <a:latin typeface="DejaVu Sans"/>
                          <a:ea typeface="DejaVu Sans"/>
                        </a:rPr>
                        <a:t>1</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nSpc>
                          <a:spcPct val="100000"/>
                        </a:lnSpc>
                      </a:pPr>
                      <a:r>
                        <a:rPr b="0" lang="de-DE" sz="1200" spc="-1" strike="noStrike">
                          <a:solidFill>
                            <a:srgbClr val="000000"/>
                          </a:solidFill>
                          <a:latin typeface="DejaVu Sans"/>
                          <a:ea typeface="DejaVu Sans"/>
                        </a:rPr>
                        <a:t>Protected against dripping water</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448920">
                <a:tc>
                  <a:txBody>
                    <a:bodyPr>
                      <a:noAutofit/>
                    </a:bodyPr>
                    <a:p>
                      <a:pPr>
                        <a:lnSpc>
                          <a:spcPct val="100000"/>
                        </a:lnSpc>
                      </a:pPr>
                      <a:r>
                        <a:rPr b="0" lang="de-DE" sz="1200" spc="-1" strike="noStrike">
                          <a:solidFill>
                            <a:srgbClr val="000000"/>
                          </a:solidFill>
                          <a:latin typeface="DejaVu Sans"/>
                          <a:ea typeface="DejaVu Sans"/>
                        </a:rPr>
                        <a:t>2</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nSpc>
                          <a:spcPct val="100000"/>
                        </a:lnSpc>
                      </a:pPr>
                      <a:r>
                        <a:rPr b="0" lang="de-DE" sz="1200" spc="-1" strike="noStrike">
                          <a:solidFill>
                            <a:srgbClr val="000000"/>
                          </a:solidFill>
                          <a:latin typeface="DejaVu Sans"/>
                          <a:ea typeface="DejaVu Sans"/>
                        </a:rPr>
                        <a:t>Protected against dripping water when tiled up to 15°</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301680">
                <a:tc>
                  <a:txBody>
                    <a:bodyPr>
                      <a:noAutofit/>
                    </a:bodyPr>
                    <a:p>
                      <a:pPr>
                        <a:lnSpc>
                          <a:spcPct val="100000"/>
                        </a:lnSpc>
                      </a:pPr>
                      <a:r>
                        <a:rPr b="0" lang="de-DE" sz="1200" spc="-1" strike="noStrike">
                          <a:solidFill>
                            <a:srgbClr val="000000"/>
                          </a:solidFill>
                          <a:latin typeface="DejaVu Sans"/>
                          <a:ea typeface="DejaVu Sans"/>
                        </a:rPr>
                        <a:t>3</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nSpc>
                          <a:spcPct val="100000"/>
                        </a:lnSpc>
                      </a:pPr>
                      <a:r>
                        <a:rPr b="0" lang="de-DE" sz="1200" spc="-1" strike="noStrike">
                          <a:solidFill>
                            <a:srgbClr val="000000"/>
                          </a:solidFill>
                          <a:latin typeface="DejaVu Sans"/>
                          <a:ea typeface="DejaVu Sans"/>
                        </a:rPr>
                        <a:t>Protected against spraying water</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296280">
                <a:tc>
                  <a:txBody>
                    <a:bodyPr>
                      <a:noAutofit/>
                    </a:bodyPr>
                    <a:p>
                      <a:pPr>
                        <a:lnSpc>
                          <a:spcPct val="100000"/>
                        </a:lnSpc>
                      </a:pPr>
                      <a:r>
                        <a:rPr b="0" lang="de-DE" sz="1200" spc="-1" strike="noStrike">
                          <a:solidFill>
                            <a:srgbClr val="000000"/>
                          </a:solidFill>
                          <a:latin typeface="DejaVu Sans"/>
                          <a:ea typeface="DejaVu Sans"/>
                        </a:rPr>
                        <a:t>4</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nSpc>
                          <a:spcPct val="100000"/>
                        </a:lnSpc>
                      </a:pPr>
                      <a:r>
                        <a:rPr b="0" lang="de-DE" sz="1200" spc="-1" strike="noStrike">
                          <a:solidFill>
                            <a:srgbClr val="000000"/>
                          </a:solidFill>
                          <a:latin typeface="DejaVu Sans"/>
                          <a:ea typeface="DejaVu Sans"/>
                        </a:rPr>
                        <a:t>Protected against splashing water</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289800">
                <a:tc>
                  <a:txBody>
                    <a:bodyPr>
                      <a:noAutofit/>
                    </a:bodyPr>
                    <a:p>
                      <a:pPr>
                        <a:lnSpc>
                          <a:spcPct val="100000"/>
                        </a:lnSpc>
                      </a:pPr>
                      <a:r>
                        <a:rPr b="0" lang="de-DE" sz="1200" spc="-1" strike="noStrike">
                          <a:solidFill>
                            <a:srgbClr val="000000"/>
                          </a:solidFill>
                          <a:latin typeface="DejaVu Sans"/>
                          <a:ea typeface="DejaVu Sans"/>
                        </a:rPr>
                        <a:t>5</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nSpc>
                          <a:spcPct val="100000"/>
                        </a:lnSpc>
                      </a:pPr>
                      <a:r>
                        <a:rPr b="0" lang="de-DE" sz="1200" spc="-1" strike="noStrike">
                          <a:solidFill>
                            <a:srgbClr val="000000"/>
                          </a:solidFill>
                          <a:latin typeface="DejaVu Sans"/>
                          <a:ea typeface="DejaVu Sans"/>
                        </a:rPr>
                        <a:t>Protected against water jets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270360">
                <a:tc>
                  <a:txBody>
                    <a:bodyPr>
                      <a:noAutofit/>
                    </a:bodyPr>
                    <a:p>
                      <a:pPr>
                        <a:lnSpc>
                          <a:spcPct val="100000"/>
                        </a:lnSpc>
                      </a:pPr>
                      <a:r>
                        <a:rPr b="0" lang="de-DE" sz="1200" spc="-1" strike="noStrike">
                          <a:solidFill>
                            <a:srgbClr val="000000"/>
                          </a:solidFill>
                          <a:latin typeface="DejaVu Sans"/>
                          <a:ea typeface="DejaVu Sans"/>
                        </a:rPr>
                        <a:t>6</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nSpc>
                          <a:spcPct val="100000"/>
                        </a:lnSpc>
                      </a:pPr>
                      <a:r>
                        <a:rPr b="0" lang="de-DE" sz="1200" spc="-1" strike="noStrike">
                          <a:solidFill>
                            <a:srgbClr val="000000"/>
                          </a:solidFill>
                          <a:latin typeface="DejaVu Sans"/>
                          <a:ea typeface="DejaVu Sans"/>
                        </a:rPr>
                        <a:t>Protected against heavy waves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270360">
                <a:tc>
                  <a:txBody>
                    <a:bodyPr>
                      <a:noAutofit/>
                    </a:bodyPr>
                    <a:p>
                      <a:pPr>
                        <a:lnSpc>
                          <a:spcPct val="100000"/>
                        </a:lnSpc>
                      </a:pPr>
                      <a:r>
                        <a:rPr b="0" lang="de-DE" sz="1200" spc="-1" strike="noStrike">
                          <a:solidFill>
                            <a:srgbClr val="000000"/>
                          </a:solidFill>
                          <a:latin typeface="DejaVu Sans"/>
                          <a:ea typeface="DejaVu Sans"/>
                        </a:rPr>
                        <a:t>7</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nSpc>
                          <a:spcPct val="100000"/>
                        </a:lnSpc>
                        <a:tabLst>
                          <a:tab algn="l" pos="0"/>
                        </a:tabLst>
                      </a:pPr>
                      <a:r>
                        <a:rPr b="0" lang="de-DE" sz="1200" spc="-1" strike="noStrike">
                          <a:solidFill>
                            <a:srgbClr val="000000"/>
                          </a:solidFill>
                          <a:latin typeface="DejaVu Sans"/>
                          <a:ea typeface="DejaVu Sans"/>
                        </a:rPr>
                        <a:t>Protected against the effects of immersion</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282240">
                <a:tc>
                  <a:txBody>
                    <a:bodyPr>
                      <a:noAutofit/>
                    </a:bodyPr>
                    <a:p>
                      <a:pPr>
                        <a:lnSpc>
                          <a:spcPct val="100000"/>
                        </a:lnSpc>
                      </a:pPr>
                      <a:r>
                        <a:rPr b="0" lang="de-DE" sz="1200" spc="-1" strike="noStrike">
                          <a:solidFill>
                            <a:srgbClr val="000000"/>
                          </a:solidFill>
                          <a:latin typeface="DejaVu Sans"/>
                          <a:ea typeface="DejaVu Sans"/>
                        </a:rPr>
                        <a:t>8</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nSpc>
                          <a:spcPct val="100000"/>
                        </a:lnSpc>
                        <a:tabLst>
                          <a:tab algn="l" pos="0"/>
                        </a:tabLst>
                      </a:pPr>
                      <a:r>
                        <a:rPr b="0" lang="de-DE" sz="1200" spc="-1" strike="noStrike">
                          <a:solidFill>
                            <a:srgbClr val="000000"/>
                          </a:solidFill>
                          <a:latin typeface="DejaVu Sans"/>
                          <a:ea typeface="DejaVu Sans"/>
                        </a:rPr>
                        <a:t>Protected against submersion</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bl>
          </a:graphicData>
        </a:graphic>
      </p:graphicFrame>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7" name="CustomShape 1"/>
          <p:cNvSpPr/>
          <p:nvPr/>
        </p:nvSpPr>
        <p:spPr>
          <a:xfrm>
            <a:off x="335520" y="4406760"/>
            <a:ext cx="10746000" cy="1355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DejaVu Sans"/>
                <a:ea typeface="DejaVu Sans"/>
              </a:rPr>
              <a:t>Exercise E03</a:t>
            </a:r>
            <a:endParaRPr b="0" lang="en-US" sz="3000" spc="-1" strike="noStrike">
              <a:latin typeface="Arial"/>
            </a:endParaRPr>
          </a:p>
        </p:txBody>
      </p:sp>
      <p:sp>
        <p:nvSpPr>
          <p:cNvPr id="468" name="CustomShape 2"/>
          <p:cNvSpPr/>
          <p:nvPr/>
        </p:nvSpPr>
        <p:spPr>
          <a:xfrm>
            <a:off x="335520" y="2906640"/>
            <a:ext cx="10746000" cy="14929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9"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E03 – IoT Sensing</a:t>
            </a:r>
            <a:endParaRPr b="0" lang="en-US" sz="2400" spc="-1" strike="noStrike">
              <a:latin typeface="Arial"/>
            </a:endParaRPr>
          </a:p>
          <a:p>
            <a:pPr>
              <a:lnSpc>
                <a:spcPct val="100000"/>
              </a:lnSpc>
            </a:pPr>
            <a:endParaRPr b="0" lang="en-US" sz="2400" spc="-1" strike="noStrike">
              <a:latin typeface="Arial"/>
            </a:endParaRPr>
          </a:p>
        </p:txBody>
      </p:sp>
      <p:sp>
        <p:nvSpPr>
          <p:cNvPr id="470" name="CustomShape 2"/>
          <p:cNvSpPr/>
          <p:nvPr/>
        </p:nvSpPr>
        <p:spPr>
          <a:xfrm>
            <a:off x="335520" y="1268640"/>
            <a:ext cx="10746000" cy="5033520"/>
          </a:xfrm>
          <a:prstGeom prst="rect">
            <a:avLst/>
          </a:prstGeom>
          <a:noFill/>
          <a:ln>
            <a:solidFill>
              <a:srgbClr val="ffffff"/>
            </a:solidFill>
          </a:ln>
        </p:spPr>
        <p:style>
          <a:lnRef idx="0"/>
          <a:fillRef idx="0"/>
          <a:effectRef idx="0"/>
          <a:fontRef idx="minor"/>
        </p:style>
        <p:txBody>
          <a:bodyPr lIns="90000" rIns="90000" tIns="45000" bIns="45000" anchor="ctr">
            <a:noAutofit/>
          </a:bodyPr>
          <a:p>
            <a:pPr marL="343440" indent="-339480">
              <a:lnSpc>
                <a:spcPct val="100000"/>
              </a:lnSpc>
              <a:spcBef>
                <a:spcPts val="360"/>
              </a:spcBef>
              <a:buClr>
                <a:srgbClr val="008c4f"/>
              </a:buClr>
              <a:buSzPct val="115000"/>
              <a:buFont typeface="Arial"/>
              <a:buAutoNum type="arabicParenR"/>
            </a:pPr>
            <a:r>
              <a:rPr b="0" lang="en-US" sz="1800" spc="-1" strike="noStrike">
                <a:solidFill>
                  <a:srgbClr val="000000"/>
                </a:solidFill>
                <a:latin typeface="DejaVu Sans"/>
                <a:ea typeface="DejaVu Sans"/>
              </a:rPr>
              <a:t>Imagine a smart electric vehicle (EV) charging station that is connected to a solar panel. The goal of the smart charging station is to serve as many EVs with as much solar energy as possible. To do so, the smart charging station is interested in weather information (e.g., temperature, precipitation, cloudiness) from different sources in different locations. Bad (rainy, cloudy) indicates a lower output from the solar panel and thus less energy to charge EVs. However, lots of sun and a blue sky increase the solar panel output which allows the smart charging station to sell more energy.</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1" name="CustomShape 1"/>
          <p:cNvSpPr/>
          <p:nvPr/>
        </p:nvSpPr>
        <p:spPr>
          <a:xfrm>
            <a:off x="335520" y="1268640"/>
            <a:ext cx="10746000" cy="50335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472" name="CustomShape 2"/>
          <p:cNvSpPr/>
          <p:nvPr/>
        </p:nvSpPr>
        <p:spPr>
          <a:xfrm>
            <a:off x="335520" y="764640"/>
            <a:ext cx="10746000" cy="4968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3"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Further Resources</a:t>
            </a:r>
            <a:endParaRPr b="0" lang="en-US" sz="2400" spc="-1" strike="noStrike">
              <a:latin typeface="Arial"/>
            </a:endParaRPr>
          </a:p>
        </p:txBody>
      </p:sp>
      <p:sp>
        <p:nvSpPr>
          <p:cNvPr id="474" name="CustomShape 2"/>
          <p:cNvSpPr/>
          <p:nvPr/>
        </p:nvSpPr>
        <p:spPr>
          <a:xfrm>
            <a:off x="335520" y="1268640"/>
            <a:ext cx="10746000" cy="5033520"/>
          </a:xfrm>
          <a:prstGeom prst="rect">
            <a:avLst/>
          </a:prstGeom>
          <a:noFill/>
          <a:ln>
            <a:no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Dimitrios Serpanos und Marilyn Claire Wolf. Internet-of-Things (IoT) Systems Architectures, Algorithms, Methodologies (2018).</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Perry Lea. Internet of Things for Architects: Architecting IoT solutions by implementing sensors, communication infrastructure, edge computing, analytics, and security (2018).</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335520" y="764640"/>
            <a:ext cx="10741680" cy="4924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Bonus Task</a:t>
            </a:r>
            <a:endParaRPr b="0" lang="en-US" sz="2400" spc="-1" strike="noStrike">
              <a:latin typeface="Arial"/>
            </a:endParaRPr>
          </a:p>
        </p:txBody>
      </p:sp>
      <p:sp>
        <p:nvSpPr>
          <p:cNvPr id="245" name="CustomShape 2"/>
          <p:cNvSpPr/>
          <p:nvPr/>
        </p:nvSpPr>
        <p:spPr>
          <a:xfrm>
            <a:off x="335520" y="1268280"/>
            <a:ext cx="10741680" cy="50292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Bonus task:</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Form groups of 2 or more people</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Come up with a great idea that revolves around sustainability in general</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Push the idea as far as possible throughout the semester</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Record a 60s video explaining your idea and what you did throughout the semester</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Selection of the 5 best ideas → bonus points for the exam (e.g., better grade – instead of 2.0 → 1.7 or something similar)</a:t>
            </a: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latin typeface="Arial"/>
            </a:endParaRPr>
          </a:p>
        </p:txBody>
      </p:sp>
      <p:sp>
        <p:nvSpPr>
          <p:cNvPr id="246" name="CustomShape 3"/>
          <p:cNvSpPr/>
          <p:nvPr/>
        </p:nvSpPr>
        <p:spPr>
          <a:xfrm>
            <a:off x="432720" y="1148040"/>
            <a:ext cx="10347120" cy="4878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Project Registration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CustomShape 1"/>
          <p:cNvSpPr/>
          <p:nvPr/>
        </p:nvSpPr>
        <p:spPr>
          <a:xfrm>
            <a:off x="335520" y="764640"/>
            <a:ext cx="10736280" cy="4870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Bonus Task </a:t>
            </a:r>
            <a:endParaRPr b="0" lang="en-US" sz="2400" spc="-1" strike="noStrike">
              <a:latin typeface="Arial"/>
            </a:endParaRPr>
          </a:p>
        </p:txBody>
      </p:sp>
      <p:sp>
        <p:nvSpPr>
          <p:cNvPr id="248" name="CustomShape 2"/>
          <p:cNvSpPr/>
          <p:nvPr/>
        </p:nvSpPr>
        <p:spPr>
          <a:xfrm>
            <a:off x="335520" y="1268280"/>
            <a:ext cx="10736280" cy="50238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en-US" sz="1800" spc="-1" strike="noStrike">
                <a:solidFill>
                  <a:srgbClr val="000000"/>
                </a:solidFill>
                <a:latin typeface="DejaVu Sans"/>
                <a:ea typeface="DejaVu Sans"/>
              </a:rPr>
              <a:t>Project registration deadline: 17.05.2022</a:t>
            </a: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How do I register?</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Form groups of 2 or more people</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Come up with a great idea that revolves around sustainability in general</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Write us an email (</a:t>
            </a:r>
            <a:r>
              <a:rPr b="1" lang="en-US" sz="1800" spc="-1" strike="noStrike" u="sng">
                <a:solidFill>
                  <a:srgbClr val="0000ff"/>
                </a:solidFill>
                <a:uFillTx/>
                <a:latin typeface="DejaVu Sans"/>
                <a:ea typeface="DejaVu Sans"/>
                <a:hlinkClick r:id="rId1"/>
              </a:rPr>
              <a:t>etce-etce@tu-clausthal.de</a:t>
            </a:r>
            <a:r>
              <a:rPr b="0" lang="en-US" sz="1800" spc="-1" strike="noStrike">
                <a:solidFill>
                  <a:srgbClr val="000000"/>
                </a:solidFill>
                <a:latin typeface="DejaVu Sans"/>
                <a:ea typeface="DejaVu Sans"/>
              </a:rPr>
              <a:t>) that contains:</a:t>
            </a:r>
            <a:endParaRPr b="0" lang="en-US" sz="1800" spc="-1" strike="noStrike">
              <a:latin typeface="Arial"/>
            </a:endParaRPr>
          </a:p>
          <a:p>
            <a:pPr lvl="2" marL="648000" indent="-21420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Team name</a:t>
            </a:r>
            <a:endParaRPr b="0" lang="en-US" sz="1800" spc="-1" strike="noStrike">
              <a:latin typeface="Arial"/>
            </a:endParaRPr>
          </a:p>
          <a:p>
            <a:pPr lvl="2" marL="648000" indent="-21420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Short description (2-5 sentences) of your idea</a:t>
            </a:r>
            <a:endParaRPr b="0" lang="en-US" sz="1800" spc="-1" strike="noStrike">
              <a:latin typeface="Arial"/>
            </a:endParaRPr>
          </a:p>
          <a:p>
            <a:pPr lvl="2" marL="648000" indent="-21420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Team members</a:t>
            </a:r>
            <a:endParaRPr b="0" lang="en-US" sz="1800" spc="-1" strike="noStrike">
              <a:latin typeface="Arial"/>
            </a:endParaRPr>
          </a:p>
        </p:txBody>
      </p:sp>
      <p:sp>
        <p:nvSpPr>
          <p:cNvPr id="249" name="CustomShape 3"/>
          <p:cNvSpPr/>
          <p:nvPr/>
        </p:nvSpPr>
        <p:spPr>
          <a:xfrm>
            <a:off x="335520" y="1920600"/>
            <a:ext cx="10785240" cy="909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50" name="CustomShape 4"/>
          <p:cNvSpPr/>
          <p:nvPr/>
        </p:nvSpPr>
        <p:spPr>
          <a:xfrm>
            <a:off x="432720" y="1148040"/>
            <a:ext cx="10347120" cy="4878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Project Registration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 name="CustomShape 1"/>
          <p:cNvSpPr/>
          <p:nvPr/>
        </p:nvSpPr>
        <p:spPr>
          <a:xfrm>
            <a:off x="335520" y="764640"/>
            <a:ext cx="10736280" cy="4870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Updates – Earth Overshoot Day 2022 (Germany)</a:t>
            </a:r>
            <a:endParaRPr b="0" lang="en-US" sz="2400" spc="-1" strike="noStrike">
              <a:latin typeface="Arial"/>
            </a:endParaRPr>
          </a:p>
        </p:txBody>
      </p:sp>
      <p:sp>
        <p:nvSpPr>
          <p:cNvPr id="252" name="CustomShape 2"/>
          <p:cNvSpPr/>
          <p:nvPr/>
        </p:nvSpPr>
        <p:spPr>
          <a:xfrm>
            <a:off x="335520" y="1268280"/>
            <a:ext cx="10736280" cy="50238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en-US" sz="1800" spc="-1" strike="noStrike">
                <a:solidFill>
                  <a:srgbClr val="000000"/>
                </a:solidFill>
                <a:latin typeface="DejaVu Sans"/>
                <a:ea typeface="DejaVu Sans"/>
              </a:rPr>
              <a:t>04.05.2022</a:t>
            </a: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Assuming that everyone on Earth lives according to our (German) standard of living → How many Earths do we need? </a:t>
            </a:r>
            <a:endParaRPr b="0" lang="en-US" sz="1800" spc="-1" strike="noStrike">
              <a:latin typeface="Arial"/>
            </a:endParaRPr>
          </a:p>
        </p:txBody>
      </p:sp>
      <p:sp>
        <p:nvSpPr>
          <p:cNvPr id="253" name="CustomShape 3"/>
          <p:cNvSpPr/>
          <p:nvPr/>
        </p:nvSpPr>
        <p:spPr>
          <a:xfrm>
            <a:off x="263520" y="6411600"/>
            <a:ext cx="7770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https://www.overshootday.org/newsroom/country-overshoot-days/</a:t>
            </a:r>
            <a:endParaRPr b="0" lang="en-US" sz="900" spc="-1" strike="noStrike">
              <a:latin typeface="Arial"/>
            </a:endParaRPr>
          </a:p>
        </p:txBody>
      </p:sp>
      <p:sp>
        <p:nvSpPr>
          <p:cNvPr id="254" name="CustomShape 4"/>
          <p:cNvSpPr/>
          <p:nvPr/>
        </p:nvSpPr>
        <p:spPr>
          <a:xfrm>
            <a:off x="333720" y="2743200"/>
            <a:ext cx="10785240" cy="909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601</TotalTime>
  <Application>LibreOffice/6.4.7.2$Linux_X86_64 LibreOffice_project/40$Build-2</Application>
  <Words>2321</Words>
  <Paragraphs>415</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2022-05-31T15:27:51Z</dcterms:modified>
  <cp:revision>3379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PresentationFormat">
    <vt:lpwstr>Breitbild</vt:lpwstr>
  </property>
  <property fmtid="{D5CDD505-2E9C-101B-9397-08002B2CF9AE}" pid="4" name="Slides">
    <vt:i4>55</vt:i4>
  </property>
</Properties>
</file>